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Raleway"/>
      <p:regular r:id="rId37"/>
      <p:bold r:id="rId38"/>
      <p:italic r:id="rId39"/>
      <p:boldItalic r:id="rId40"/>
    </p:embeddedFont>
    <p:embeddedFont>
      <p:font typeface="Raleway ExtraBold"/>
      <p:bold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Suman Pogul"/>
  <p:cmAuthor clrIdx="1" id="1" initials="" lastIdx="3" name="Rachael Mueller"/>
  <p:cmAuthor clrIdx="2" id="2" initials="" lastIdx="1" name="Lei Zhang"/>
  <p:cmAuthor clrIdx="3" id="3" initials="" lastIdx="1" name="Shraddha Govind Kaps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5EDB78-2663-4A77-82D3-86CC28D6E66C}">
  <a:tblStyle styleId="{E35EDB78-2663-4A77-82D3-86CC28D6E6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3.xml"/><Relationship Id="rId42" Type="http://schemas.openxmlformats.org/officeDocument/2006/relationships/font" Target="fonts/RalewayExtraBold-boldItalic.fntdata"/><Relationship Id="rId41" Type="http://schemas.openxmlformats.org/officeDocument/2006/relationships/font" Target="fonts/RalewayExtraBold-bold.fntdata"/><Relationship Id="rId22" Type="http://schemas.openxmlformats.org/officeDocument/2006/relationships/slide" Target="slides/slide15.xml"/><Relationship Id="rId44" Type="http://schemas.openxmlformats.org/officeDocument/2006/relationships/font" Target="fonts/Lato-bold.fntdata"/><Relationship Id="rId21" Type="http://schemas.openxmlformats.org/officeDocument/2006/relationships/slide" Target="slides/slide14.xml"/><Relationship Id="rId43" Type="http://schemas.openxmlformats.org/officeDocument/2006/relationships/font" Target="fonts/Lato-regular.fntdata"/><Relationship Id="rId24" Type="http://schemas.openxmlformats.org/officeDocument/2006/relationships/slide" Target="slides/slide17.xml"/><Relationship Id="rId46" Type="http://schemas.openxmlformats.org/officeDocument/2006/relationships/font" Target="fonts/Lato-boldItalic.fntdata"/><Relationship Id="rId23" Type="http://schemas.openxmlformats.org/officeDocument/2006/relationships/slide" Target="slides/slide16.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aleway-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aleway-italic.fntdata"/><Relationship Id="rId16" Type="http://schemas.openxmlformats.org/officeDocument/2006/relationships/slide" Target="slides/slide9.xml"/><Relationship Id="rId38" Type="http://schemas.openxmlformats.org/officeDocument/2006/relationships/font" Target="fonts/Raleway-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6T20:20:35.620">
    <p:pos x="335" y="398"/>
    <p:text>@mrachae1@umbc.edu Please check the gantt chart and Final Plan for milestones.</p:text>
  </p:cm>
  <p:cm authorId="1" idx="1" dt="2022-12-06T20:20:35.620">
    <p:pos x="335" y="398"/>
    <p:text>@sumanp1@umbc.edu I added in "preliminary wireframes" and "finalized wireframes" to bulk this out a bit. Is that ok? Or should I take those out, do you think?</p:text>
  </p:cm>
  <p:cm authorId="1" idx="2" dt="2022-12-06T03:52:21.778">
    <p:pos x="6000" y="0"/>
    <p:text>@sumanp1@umbc.edu I'm going to make these align with the Gantt chart, and will fill this out once you add the slide before in</p:text>
  </p:cm>
  <p:cm authorId="0" idx="2" dt="2022-12-06T03:52:21.778">
    <p:pos x="6000" y="0"/>
    <p:text>Sure @mrachae1@umbc.edu</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2-12-06T20:21:39.380">
    <p:pos x="493" y="1007"/>
    <p:text>don't spend too much time before system requirements, you have 30 slides and only 10 min to finish them.</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2-12-06T19:29:38.416">
    <p:pos x="6000" y="0"/>
    <p:text>As conveyed by Professor last time. Lets keep less content on the ppt.</p:text>
  </p:cm>
  <p:cm authorId="1" idx="3" dt="2022-12-06T19:29:38.416">
    <p:pos x="6000" y="0"/>
    <p:text>Compacted it down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a68509878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a68509878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a67247e674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a67247e674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a67247e6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a67247e6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a67247e674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a67247e674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*https://www.aucccd.org/assets/documents/Survey/2019-2020%20Annual%20Report%20FINAL%204-2021.pdf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a67247e674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a67247e674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a67247e674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a67247e674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a68509878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a68509878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a68509878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a68509878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a68509878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a68509878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a81af4f6ac_1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a81af4f6ac_1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5e47ce02d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5e47ce02d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a81af4f6a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a81af4f6a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a81af4f6ac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a81af4f6ac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a81af4f6a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a81af4f6a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a81af4f6ac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a81af4f6ac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a81af4f6ac_1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a81af4f6ac_1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a6850987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a6850987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a68509878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a68509878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5ec5be2b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5ec5be2b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5ec5be2b0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5ec5be2b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e47ce02d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5e47ce02d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68509878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a68509878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7fd20ea12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7fd20ea12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a68509878a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a68509878a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a68509878a_8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a68509878a_8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a68509878a_8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a68509878a_8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a67247e6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a67247e6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comments" Target="../comments/commen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s://health.umbc.edu/counseling-services/counsel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8"/>
          <p:cNvPicPr preferRelativeResize="0"/>
          <p:nvPr/>
        </p:nvPicPr>
        <p:blipFill rotWithShape="1">
          <a:blip r:embed="rId3">
            <a:alphaModFix/>
          </a:blip>
          <a:srcRect b="0" l="0" r="0" t="4580"/>
          <a:stretch/>
        </p:blipFill>
        <p:spPr>
          <a:xfrm>
            <a:off x="-773394" y="0"/>
            <a:ext cx="9917394" cy="6312225"/>
          </a:xfrm>
          <a:prstGeom prst="rect">
            <a:avLst/>
          </a:prstGeom>
          <a:noFill/>
          <a:ln>
            <a:noFill/>
          </a:ln>
        </p:spPr>
      </p:pic>
      <p:sp>
        <p:nvSpPr>
          <p:cNvPr id="177" name="Google Shape;177;p18"/>
          <p:cNvSpPr/>
          <p:nvPr/>
        </p:nvSpPr>
        <p:spPr>
          <a:xfrm>
            <a:off x="-773400" y="-37"/>
            <a:ext cx="9917400" cy="6312300"/>
          </a:xfrm>
          <a:prstGeom prst="rect">
            <a:avLst/>
          </a:prstGeom>
          <a:solidFill>
            <a:srgbClr val="EB5600">
              <a:alpha val="494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txBox="1"/>
          <p:nvPr>
            <p:ph type="ctrTitle"/>
          </p:nvPr>
        </p:nvSpPr>
        <p:spPr>
          <a:xfrm>
            <a:off x="908250" y="1332475"/>
            <a:ext cx="73275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chemeClr val="lt1"/>
                </a:solidFill>
                <a:latin typeface="Arial"/>
                <a:ea typeface="Arial"/>
                <a:cs typeface="Arial"/>
                <a:sym typeface="Arial"/>
              </a:rPr>
              <a:t>UMBC Counseling Scheduling System</a:t>
            </a:r>
            <a:endParaRPr>
              <a:solidFill>
                <a:schemeClr val="lt1"/>
              </a:solidFill>
              <a:latin typeface="Arial"/>
              <a:ea typeface="Arial"/>
              <a:cs typeface="Arial"/>
              <a:sym typeface="Arial"/>
            </a:endParaRPr>
          </a:p>
        </p:txBody>
      </p:sp>
      <p:sp>
        <p:nvSpPr>
          <p:cNvPr id="179" name="Google Shape;179;p18"/>
          <p:cNvSpPr txBox="1"/>
          <p:nvPr/>
        </p:nvSpPr>
        <p:spPr>
          <a:xfrm>
            <a:off x="0" y="3079550"/>
            <a:ext cx="2877000" cy="230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GB" u="sng">
                <a:solidFill>
                  <a:schemeClr val="lt1"/>
                </a:solidFill>
              </a:rPr>
              <a:t>TEAM </a:t>
            </a:r>
            <a:r>
              <a:rPr b="1" lang="en-GB" u="sng">
                <a:solidFill>
                  <a:schemeClr val="lt1"/>
                </a:solidFill>
              </a:rPr>
              <a:t>REVOLUTION</a:t>
            </a:r>
            <a:endParaRPr b="1" u="sng">
              <a:solidFill>
                <a:schemeClr val="lt1"/>
              </a:solidFill>
            </a:endParaRPr>
          </a:p>
          <a:p>
            <a:pPr indent="0" lvl="0" marL="0" rtl="0" algn="l">
              <a:lnSpc>
                <a:spcPct val="90000"/>
              </a:lnSpc>
              <a:spcBef>
                <a:spcPts val="1000"/>
              </a:spcBef>
              <a:spcAft>
                <a:spcPts val="0"/>
              </a:spcAft>
              <a:buNone/>
            </a:pPr>
            <a:r>
              <a:rPr lang="en-GB">
                <a:solidFill>
                  <a:schemeClr val="lt1"/>
                </a:solidFill>
              </a:rPr>
              <a:t>Shraddha Kapse</a:t>
            </a:r>
            <a:endParaRPr>
              <a:solidFill>
                <a:schemeClr val="lt1"/>
              </a:solidFill>
            </a:endParaRPr>
          </a:p>
          <a:p>
            <a:pPr indent="0" lvl="0" marL="0" rtl="0" algn="l">
              <a:lnSpc>
                <a:spcPct val="90000"/>
              </a:lnSpc>
              <a:spcBef>
                <a:spcPts val="1000"/>
              </a:spcBef>
              <a:spcAft>
                <a:spcPts val="0"/>
              </a:spcAft>
              <a:buNone/>
            </a:pPr>
            <a:r>
              <a:rPr lang="en-GB">
                <a:solidFill>
                  <a:schemeClr val="lt1"/>
                </a:solidFill>
              </a:rPr>
              <a:t>Suman Pogul</a:t>
            </a:r>
            <a:endParaRPr>
              <a:solidFill>
                <a:schemeClr val="lt1"/>
              </a:solidFill>
            </a:endParaRPr>
          </a:p>
          <a:p>
            <a:pPr indent="0" lvl="0" marL="0" rtl="0" algn="l">
              <a:lnSpc>
                <a:spcPct val="90000"/>
              </a:lnSpc>
              <a:spcBef>
                <a:spcPts val="1000"/>
              </a:spcBef>
              <a:spcAft>
                <a:spcPts val="0"/>
              </a:spcAft>
              <a:buNone/>
            </a:pPr>
            <a:r>
              <a:rPr lang="en-GB">
                <a:solidFill>
                  <a:schemeClr val="lt1"/>
                </a:solidFill>
              </a:rPr>
              <a:t>Rachael Muller</a:t>
            </a:r>
            <a:endParaRPr>
              <a:solidFill>
                <a:schemeClr val="lt1"/>
              </a:solidFill>
            </a:endParaRPr>
          </a:p>
          <a:p>
            <a:pPr indent="0" lvl="0" marL="0" rtl="0" algn="l">
              <a:lnSpc>
                <a:spcPct val="90000"/>
              </a:lnSpc>
              <a:spcBef>
                <a:spcPts val="1000"/>
              </a:spcBef>
              <a:spcAft>
                <a:spcPts val="0"/>
              </a:spcAft>
              <a:buNone/>
            </a:pPr>
            <a:r>
              <a:rPr lang="en-GB">
                <a:solidFill>
                  <a:schemeClr val="lt1"/>
                </a:solidFill>
              </a:rPr>
              <a:t>Priya Jain</a:t>
            </a:r>
            <a:endParaRPr>
              <a:solidFill>
                <a:schemeClr val="lt1"/>
              </a:solidFill>
            </a:endParaRPr>
          </a:p>
          <a:p>
            <a:pPr indent="0" lvl="0" marL="0" rtl="0" algn="l">
              <a:lnSpc>
                <a:spcPct val="90000"/>
              </a:lnSpc>
              <a:spcBef>
                <a:spcPts val="1000"/>
              </a:spcBef>
              <a:spcAft>
                <a:spcPts val="0"/>
              </a:spcAft>
              <a:buNone/>
            </a:pPr>
            <a:r>
              <a:rPr lang="en-GB">
                <a:solidFill>
                  <a:schemeClr val="lt1"/>
                </a:solidFill>
              </a:rPr>
              <a:t>Prashanthi Sandra Grace</a:t>
            </a:r>
            <a:endParaRPr>
              <a:solidFill>
                <a:schemeClr val="lt1"/>
              </a:solidFill>
            </a:endParaRPr>
          </a:p>
          <a:p>
            <a:pPr indent="0" lvl="0" marL="0" rtl="0" algn="l">
              <a:spcBef>
                <a:spcPts val="0"/>
              </a:spcBef>
              <a:spcAft>
                <a:spcPts val="0"/>
              </a:spcAft>
              <a:buNone/>
            </a:pPr>
            <a:r>
              <a:t/>
            </a:r>
            <a:endParaRPr sz="1200"/>
          </a:p>
        </p:txBody>
      </p:sp>
      <p:sp>
        <p:nvSpPr>
          <p:cNvPr id="180" name="Google Shape;180;p18"/>
          <p:cNvSpPr txBox="1"/>
          <p:nvPr/>
        </p:nvSpPr>
        <p:spPr>
          <a:xfrm>
            <a:off x="5980400" y="4852275"/>
            <a:ext cx="2593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chemeClr val="lt1"/>
                </a:solidFill>
              </a:rPr>
              <a:t>Date Submitted: 12/06/2022</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7"/>
          <p:cNvPicPr preferRelativeResize="0"/>
          <p:nvPr/>
        </p:nvPicPr>
        <p:blipFill rotWithShape="1">
          <a:blip r:embed="rId4">
            <a:alphaModFix/>
          </a:blip>
          <a:srcRect b="0" l="0" r="0" t="18580"/>
          <a:stretch/>
        </p:blipFill>
        <p:spPr>
          <a:xfrm>
            <a:off x="0" y="462123"/>
            <a:ext cx="9143999" cy="4966075"/>
          </a:xfrm>
          <a:prstGeom prst="rect">
            <a:avLst/>
          </a:prstGeom>
          <a:noFill/>
          <a:ln>
            <a:noFill/>
          </a:ln>
        </p:spPr>
      </p:pic>
      <p:sp>
        <p:nvSpPr>
          <p:cNvPr id="237" name="Google Shape;237;p27"/>
          <p:cNvSpPr/>
          <p:nvPr/>
        </p:nvSpPr>
        <p:spPr>
          <a:xfrm>
            <a:off x="0" y="462275"/>
            <a:ext cx="9144000" cy="4966200"/>
          </a:xfrm>
          <a:prstGeom prst="rect">
            <a:avLst/>
          </a:prstGeom>
          <a:solidFill>
            <a:srgbClr val="1A9988">
              <a:alpha val="5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txBox="1"/>
          <p:nvPr>
            <p:ph type="title"/>
          </p:nvPr>
        </p:nvSpPr>
        <p:spPr>
          <a:xfrm>
            <a:off x="783950" y="15986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System Requirements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533300" y="632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Methods</a:t>
            </a:r>
            <a:endParaRPr/>
          </a:p>
        </p:txBody>
      </p:sp>
      <p:sp>
        <p:nvSpPr>
          <p:cNvPr id="244" name="Google Shape;244;p28"/>
          <p:cNvSpPr txBox="1"/>
          <p:nvPr>
            <p:ph idx="1" type="body"/>
          </p:nvPr>
        </p:nvSpPr>
        <p:spPr>
          <a:xfrm>
            <a:off x="729450" y="1401675"/>
            <a:ext cx="2828100" cy="2938200"/>
          </a:xfrm>
          <a:prstGeom prst="rect">
            <a:avLst/>
          </a:prstGeom>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SzPts val="1500"/>
              <a:buChar char="●"/>
            </a:pPr>
            <a:r>
              <a:rPr b="1" lang="en-GB" sz="1500"/>
              <a:t>Viewed forms and pages currently available on web portal</a:t>
            </a:r>
            <a:endParaRPr b="1" sz="1500"/>
          </a:p>
          <a:p>
            <a:pPr indent="0" lvl="0" marL="0" marR="0" rtl="0" algn="l">
              <a:lnSpc>
                <a:spcPct val="115000"/>
              </a:lnSpc>
              <a:spcBef>
                <a:spcPts val="0"/>
              </a:spcBef>
              <a:spcAft>
                <a:spcPts val="0"/>
              </a:spcAft>
              <a:buNone/>
            </a:pPr>
            <a:r>
              <a:t/>
            </a:r>
            <a:endParaRPr b="1" sz="1500"/>
          </a:p>
          <a:p>
            <a:pPr indent="-323850" lvl="0" marL="457200" marR="0" rtl="0" algn="l">
              <a:lnSpc>
                <a:spcPct val="115000"/>
              </a:lnSpc>
              <a:spcBef>
                <a:spcPts val="0"/>
              </a:spcBef>
              <a:spcAft>
                <a:spcPts val="0"/>
              </a:spcAft>
              <a:buSzPts val="1500"/>
              <a:buChar char="●"/>
            </a:pPr>
            <a:r>
              <a:rPr b="1" lang="en-GB" sz="1500"/>
              <a:t>Emailed key Counseling Center staff members</a:t>
            </a:r>
            <a:endParaRPr b="1" sz="1500"/>
          </a:p>
          <a:p>
            <a:pPr indent="0" lvl="0" marL="0" marR="0" rtl="0" algn="l">
              <a:lnSpc>
                <a:spcPct val="115000"/>
              </a:lnSpc>
              <a:spcBef>
                <a:spcPts val="0"/>
              </a:spcBef>
              <a:spcAft>
                <a:spcPts val="0"/>
              </a:spcAft>
              <a:buNone/>
            </a:pPr>
            <a:r>
              <a:t/>
            </a:r>
            <a:endParaRPr b="1" sz="1500"/>
          </a:p>
          <a:p>
            <a:pPr indent="-323850" lvl="0" marL="457200" marR="0" rtl="0" algn="l">
              <a:lnSpc>
                <a:spcPct val="115000"/>
              </a:lnSpc>
              <a:spcBef>
                <a:spcPts val="0"/>
              </a:spcBef>
              <a:spcAft>
                <a:spcPts val="0"/>
              </a:spcAft>
              <a:buSzPts val="1500"/>
              <a:buChar char="●"/>
            </a:pPr>
            <a:r>
              <a:rPr b="1" lang="en-GB" sz="1500"/>
              <a:t>Created a google survey and collected responses from current UMBC students</a:t>
            </a:r>
            <a:endParaRPr b="1" sz="1500"/>
          </a:p>
        </p:txBody>
      </p:sp>
      <p:pic>
        <p:nvPicPr>
          <p:cNvPr descr="Forms response chart. Question title: I understand all of the services the UMBC Counseling Center offers.. Number of responses: 4 responses." id="245" name="Google Shape;245;p28" title="I understand all of the services the UMBC Counseling Center offers."/>
          <p:cNvPicPr preferRelativeResize="0"/>
          <p:nvPr/>
        </p:nvPicPr>
        <p:blipFill>
          <a:blip r:embed="rId3">
            <a:alphaModFix/>
          </a:blip>
          <a:stretch>
            <a:fillRect/>
          </a:stretch>
        </p:blipFill>
        <p:spPr>
          <a:xfrm>
            <a:off x="3874725" y="1794713"/>
            <a:ext cx="5106175" cy="215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533300" y="632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Functional</a:t>
            </a:r>
            <a:endParaRPr/>
          </a:p>
        </p:txBody>
      </p:sp>
      <p:sp>
        <p:nvSpPr>
          <p:cNvPr id="251" name="Google Shape;251;p29"/>
          <p:cNvSpPr txBox="1"/>
          <p:nvPr>
            <p:ph idx="1" type="body"/>
          </p:nvPr>
        </p:nvSpPr>
        <p:spPr>
          <a:xfrm>
            <a:off x="729450" y="1401675"/>
            <a:ext cx="7688700" cy="29382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b="1" lang="en-GB" sz="1500"/>
              <a:t>The system must allow students to enter essential information into their profile </a:t>
            </a:r>
            <a:r>
              <a:rPr b="1" lang="en-GB" sz="1500">
                <a:solidFill>
                  <a:schemeClr val="accent3"/>
                </a:solidFill>
              </a:rPr>
              <a:t>and block calendar access until they do so</a:t>
            </a:r>
            <a:endParaRPr b="1" sz="1500">
              <a:solidFill>
                <a:schemeClr val="accent3"/>
              </a:solidFill>
            </a:endParaRPr>
          </a:p>
          <a:p>
            <a:pPr indent="0" lvl="0" marL="0" rtl="0" algn="just">
              <a:spcBef>
                <a:spcPts val="0"/>
              </a:spcBef>
              <a:spcAft>
                <a:spcPts val="0"/>
              </a:spcAft>
              <a:buNone/>
            </a:pPr>
            <a:r>
              <a:t/>
            </a:r>
            <a:endParaRPr b="1" sz="1500">
              <a:solidFill>
                <a:schemeClr val="accent3"/>
              </a:solidFill>
            </a:endParaRPr>
          </a:p>
          <a:p>
            <a:pPr indent="-323850" lvl="0" marL="457200" marR="0" rtl="0" algn="just">
              <a:lnSpc>
                <a:spcPct val="115000"/>
              </a:lnSpc>
              <a:spcBef>
                <a:spcPts val="0"/>
              </a:spcBef>
              <a:spcAft>
                <a:spcPts val="0"/>
              </a:spcAft>
              <a:buSzPts val="1500"/>
              <a:buChar char="●"/>
            </a:pPr>
            <a:r>
              <a:rPr b="1" lang="en-GB" sz="1500"/>
              <a:t>The system must allow students </a:t>
            </a:r>
            <a:r>
              <a:rPr b="1" lang="en-GB" sz="1500">
                <a:solidFill>
                  <a:schemeClr val="accent3"/>
                </a:solidFill>
              </a:rPr>
              <a:t>to view and select</a:t>
            </a:r>
            <a:r>
              <a:rPr b="1" lang="en-GB" sz="1500"/>
              <a:t> available time slots</a:t>
            </a:r>
            <a:endParaRPr b="1" sz="1500"/>
          </a:p>
          <a:p>
            <a:pPr indent="0" lvl="0" marL="457200" marR="0" rtl="0" algn="just">
              <a:lnSpc>
                <a:spcPct val="115000"/>
              </a:lnSpc>
              <a:spcBef>
                <a:spcPts val="0"/>
              </a:spcBef>
              <a:spcAft>
                <a:spcPts val="0"/>
              </a:spcAft>
              <a:buNone/>
            </a:pPr>
            <a:r>
              <a:t/>
            </a:r>
            <a:endParaRPr b="1" sz="1500"/>
          </a:p>
          <a:p>
            <a:pPr indent="-323850" lvl="0" marL="457200" marR="0" rtl="0" algn="just">
              <a:lnSpc>
                <a:spcPct val="115000"/>
              </a:lnSpc>
              <a:spcBef>
                <a:spcPts val="0"/>
              </a:spcBef>
              <a:spcAft>
                <a:spcPts val="0"/>
              </a:spcAft>
              <a:buSzPts val="1500"/>
              <a:buChar char="●"/>
            </a:pPr>
            <a:r>
              <a:rPr b="1" lang="en-GB" sz="1500"/>
              <a:t>The system must </a:t>
            </a:r>
            <a:r>
              <a:rPr b="1" lang="en-GB" sz="1500">
                <a:solidFill>
                  <a:schemeClr val="accent3"/>
                </a:solidFill>
              </a:rPr>
              <a:t>communicate</a:t>
            </a:r>
            <a:r>
              <a:rPr b="1" lang="en-GB" sz="1500"/>
              <a:t> to the student in an email that their </a:t>
            </a:r>
            <a:r>
              <a:rPr b="1" lang="en-GB" sz="1500">
                <a:solidFill>
                  <a:schemeClr val="accent3"/>
                </a:solidFill>
              </a:rPr>
              <a:t>appointment request is pending verification</a:t>
            </a:r>
            <a:r>
              <a:rPr b="1" lang="en-GB" sz="1500"/>
              <a:t> by a staff member and communicate to the student </a:t>
            </a:r>
            <a:r>
              <a:rPr b="1" lang="en-GB" sz="1500">
                <a:solidFill>
                  <a:schemeClr val="accent3"/>
                </a:solidFill>
              </a:rPr>
              <a:t>when their request has been verified</a:t>
            </a:r>
            <a:r>
              <a:rPr b="1" lang="en-GB" sz="1500"/>
              <a:t> </a:t>
            </a:r>
            <a:endParaRPr b="1" sz="1500"/>
          </a:p>
          <a:p>
            <a:pPr indent="0" lvl="0" marL="457200" marR="0" rtl="0" algn="just">
              <a:lnSpc>
                <a:spcPct val="115000"/>
              </a:lnSpc>
              <a:spcBef>
                <a:spcPts val="0"/>
              </a:spcBef>
              <a:spcAft>
                <a:spcPts val="0"/>
              </a:spcAft>
              <a:buNone/>
            </a:pPr>
            <a:r>
              <a:t/>
            </a:r>
            <a:endParaRPr b="1" sz="1500"/>
          </a:p>
          <a:p>
            <a:pPr indent="-323850" lvl="0" marL="457200" marR="0" rtl="0" algn="just">
              <a:lnSpc>
                <a:spcPct val="115000"/>
              </a:lnSpc>
              <a:spcBef>
                <a:spcPts val="0"/>
              </a:spcBef>
              <a:spcAft>
                <a:spcPts val="0"/>
              </a:spcAft>
              <a:buSzPts val="1500"/>
              <a:buChar char="●"/>
            </a:pPr>
            <a:r>
              <a:rPr b="1" lang="en-GB" sz="1500"/>
              <a:t>The system must allow the student to </a:t>
            </a:r>
            <a:r>
              <a:rPr b="1" lang="en-GB" sz="1500">
                <a:solidFill>
                  <a:schemeClr val="accent3"/>
                </a:solidFill>
              </a:rPr>
              <a:t>opt-in to push notifications</a:t>
            </a:r>
            <a:r>
              <a:rPr b="1" lang="en-GB" sz="1500"/>
              <a:t> reminding them of an upcoming appointment</a:t>
            </a:r>
            <a:endParaRPr b="1"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661900" y="535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Non </a:t>
            </a:r>
            <a:r>
              <a:rPr lang="en-GB"/>
              <a:t>Functional</a:t>
            </a:r>
            <a:endParaRPr/>
          </a:p>
        </p:txBody>
      </p:sp>
      <p:sp>
        <p:nvSpPr>
          <p:cNvPr id="257" name="Google Shape;257;p30"/>
          <p:cNvSpPr txBox="1"/>
          <p:nvPr>
            <p:ph idx="1" type="body"/>
          </p:nvPr>
        </p:nvSpPr>
        <p:spPr>
          <a:xfrm>
            <a:off x="533300" y="2078875"/>
            <a:ext cx="37209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GB" sz="1500"/>
              <a:t>The system must operate with mobile devices (iOS and Android)</a:t>
            </a:r>
            <a:endParaRPr b="1" sz="1500"/>
          </a:p>
          <a:p>
            <a:pPr indent="-323850" lvl="0" marL="457200" rtl="0" algn="l">
              <a:spcBef>
                <a:spcPts val="0"/>
              </a:spcBef>
              <a:spcAft>
                <a:spcPts val="0"/>
              </a:spcAft>
              <a:buSzPts val="1500"/>
              <a:buChar char="●"/>
            </a:pPr>
            <a:r>
              <a:rPr b="1" lang="en-GB" sz="1500"/>
              <a:t>The system will read and write to the main Counseling Center appointment database and client database</a:t>
            </a:r>
            <a:endParaRPr b="1" sz="1500"/>
          </a:p>
          <a:p>
            <a:pPr indent="-323850" lvl="0" marL="457200" rtl="0" algn="l">
              <a:spcBef>
                <a:spcPts val="0"/>
              </a:spcBef>
              <a:spcAft>
                <a:spcPts val="0"/>
              </a:spcAft>
              <a:buSzPts val="1500"/>
              <a:buChar char="●"/>
            </a:pPr>
            <a:r>
              <a:rPr b="1" lang="en-GB" sz="1500"/>
              <a:t>Always-on network connection permits constant, real time updates</a:t>
            </a:r>
            <a:endParaRPr b="1" sz="1500"/>
          </a:p>
        </p:txBody>
      </p:sp>
      <p:sp>
        <p:nvSpPr>
          <p:cNvPr id="258" name="Google Shape;258;p30"/>
          <p:cNvSpPr txBox="1"/>
          <p:nvPr>
            <p:ph idx="1" type="body"/>
          </p:nvPr>
        </p:nvSpPr>
        <p:spPr>
          <a:xfrm>
            <a:off x="5036350" y="2078875"/>
            <a:ext cx="39243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GB" sz="1500"/>
              <a:t>Network transaction response time &lt; 3 seconds</a:t>
            </a:r>
            <a:endParaRPr b="1" sz="1500"/>
          </a:p>
          <a:p>
            <a:pPr indent="-323850" lvl="0" marL="457200" rtl="0" algn="l">
              <a:spcBef>
                <a:spcPts val="0"/>
              </a:spcBef>
              <a:spcAft>
                <a:spcPts val="0"/>
              </a:spcAft>
              <a:buSzPts val="1500"/>
              <a:buChar char="●"/>
            </a:pPr>
            <a:r>
              <a:rPr b="1" lang="en-GB" sz="1500"/>
              <a:t>Maximum 1,700 users at a time (13% of 13,062 students rounded)*</a:t>
            </a:r>
            <a:endParaRPr b="1" sz="1500"/>
          </a:p>
          <a:p>
            <a:pPr indent="-323850" lvl="0" marL="457200" rtl="0" algn="l">
              <a:spcBef>
                <a:spcPts val="0"/>
              </a:spcBef>
              <a:spcAft>
                <a:spcPts val="0"/>
              </a:spcAft>
              <a:buSzPts val="1500"/>
              <a:buChar char="●"/>
            </a:pPr>
            <a:r>
              <a:rPr b="1" lang="en-GB" sz="1500"/>
              <a:t>99% uptime performance</a:t>
            </a:r>
            <a:endParaRPr b="1" sz="1500"/>
          </a:p>
        </p:txBody>
      </p:sp>
      <p:sp>
        <p:nvSpPr>
          <p:cNvPr id="259" name="Google Shape;259;p30"/>
          <p:cNvSpPr txBox="1"/>
          <p:nvPr>
            <p:ph idx="1" type="body"/>
          </p:nvPr>
        </p:nvSpPr>
        <p:spPr>
          <a:xfrm>
            <a:off x="533300" y="1398375"/>
            <a:ext cx="1821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chemeClr val="accent3"/>
                </a:solidFill>
                <a:latin typeface="Raleway ExtraBold"/>
                <a:ea typeface="Raleway ExtraBold"/>
                <a:cs typeface="Raleway ExtraBold"/>
                <a:sym typeface="Raleway ExtraBold"/>
              </a:rPr>
              <a:t>Operational</a:t>
            </a:r>
            <a:endParaRPr sz="2000">
              <a:solidFill>
                <a:schemeClr val="accent3"/>
              </a:solidFill>
              <a:latin typeface="Raleway ExtraBold"/>
              <a:ea typeface="Raleway ExtraBold"/>
              <a:cs typeface="Raleway ExtraBold"/>
              <a:sym typeface="Raleway ExtraBold"/>
            </a:endParaRPr>
          </a:p>
        </p:txBody>
      </p:sp>
      <p:sp>
        <p:nvSpPr>
          <p:cNvPr id="260" name="Google Shape;260;p30"/>
          <p:cNvSpPr txBox="1"/>
          <p:nvPr>
            <p:ph idx="1" type="body"/>
          </p:nvPr>
        </p:nvSpPr>
        <p:spPr>
          <a:xfrm>
            <a:off x="5036350" y="1398375"/>
            <a:ext cx="1821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chemeClr val="accent3"/>
                </a:solidFill>
                <a:latin typeface="Raleway ExtraBold"/>
                <a:ea typeface="Raleway ExtraBold"/>
                <a:cs typeface="Raleway ExtraBold"/>
                <a:sym typeface="Raleway ExtraBold"/>
              </a:rPr>
              <a:t>Performance</a:t>
            </a:r>
            <a:endParaRPr sz="2000">
              <a:solidFill>
                <a:schemeClr val="accent3"/>
              </a:solidFill>
              <a:latin typeface="Raleway ExtraBold"/>
              <a:ea typeface="Raleway ExtraBold"/>
              <a:cs typeface="Raleway ExtraBold"/>
              <a:sym typeface="Raleway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661900" y="535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Non Functional</a:t>
            </a:r>
            <a:endParaRPr/>
          </a:p>
        </p:txBody>
      </p:sp>
      <p:sp>
        <p:nvSpPr>
          <p:cNvPr id="266" name="Google Shape;266;p31"/>
          <p:cNvSpPr txBox="1"/>
          <p:nvPr>
            <p:ph idx="1" type="body"/>
          </p:nvPr>
        </p:nvSpPr>
        <p:spPr>
          <a:xfrm>
            <a:off x="533300" y="2078875"/>
            <a:ext cx="3720900" cy="2518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GB" sz="1500"/>
              <a:t>Client data can only be accessed through a secure portal by Counseling Center staff</a:t>
            </a:r>
            <a:endParaRPr b="1" sz="1500"/>
          </a:p>
          <a:p>
            <a:pPr indent="-323850" lvl="0" marL="457200" rtl="0" algn="l">
              <a:spcBef>
                <a:spcPts val="0"/>
              </a:spcBef>
              <a:spcAft>
                <a:spcPts val="0"/>
              </a:spcAft>
              <a:buSzPts val="1500"/>
              <a:buChar char="●"/>
            </a:pPr>
            <a:r>
              <a:rPr b="1" lang="en-GB" sz="1500"/>
              <a:t>Clients can only access their own scheduling data; all other data appears as anonymized “available/ unavailable”</a:t>
            </a:r>
            <a:endParaRPr b="1" sz="1500"/>
          </a:p>
          <a:p>
            <a:pPr indent="-323850" lvl="0" marL="457200" rtl="0" algn="l">
              <a:spcBef>
                <a:spcPts val="0"/>
              </a:spcBef>
              <a:spcAft>
                <a:spcPts val="0"/>
              </a:spcAft>
              <a:buSzPts val="1500"/>
              <a:buChar char="●"/>
            </a:pPr>
            <a:r>
              <a:rPr b="1" lang="en-GB" sz="1500"/>
              <a:t>Data will be encrypted from the user to the website</a:t>
            </a:r>
            <a:endParaRPr b="1" sz="1500"/>
          </a:p>
        </p:txBody>
      </p:sp>
      <p:sp>
        <p:nvSpPr>
          <p:cNvPr id="267" name="Google Shape;267;p31"/>
          <p:cNvSpPr txBox="1"/>
          <p:nvPr>
            <p:ph idx="1" type="body"/>
          </p:nvPr>
        </p:nvSpPr>
        <p:spPr>
          <a:xfrm>
            <a:off x="5036350" y="2078875"/>
            <a:ext cx="3924300" cy="2818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GB" sz="1500"/>
              <a:t>The system will display all dates and times in standard time, (i.e. 1:00 pm on Tuesday, January 10th, 2023)</a:t>
            </a:r>
            <a:endParaRPr b="1" sz="1500"/>
          </a:p>
          <a:p>
            <a:pPr indent="-323850" lvl="0" marL="457200" rtl="0" algn="l">
              <a:spcBef>
                <a:spcPts val="0"/>
              </a:spcBef>
              <a:spcAft>
                <a:spcPts val="0"/>
              </a:spcAft>
              <a:buSzPts val="1500"/>
              <a:buChar char="●"/>
            </a:pPr>
            <a:r>
              <a:rPr b="1" lang="en-GB" sz="1500"/>
              <a:t>The client will be required to have an existing myumbc login</a:t>
            </a:r>
            <a:endParaRPr b="1" sz="1500"/>
          </a:p>
          <a:p>
            <a:pPr indent="-323850" lvl="0" marL="457200" rtl="0" algn="l">
              <a:spcBef>
                <a:spcPts val="0"/>
              </a:spcBef>
              <a:spcAft>
                <a:spcPts val="0"/>
              </a:spcAft>
              <a:buSzPts val="1500"/>
              <a:buChar char="●"/>
            </a:pPr>
            <a:r>
              <a:rPr b="1" lang="en-GB" sz="1500"/>
              <a:t>All HIPAA privacy disclaimers will be included in the </a:t>
            </a:r>
            <a:r>
              <a:rPr b="1" lang="en-GB" sz="1500"/>
              <a:t>appropriate</a:t>
            </a:r>
            <a:r>
              <a:rPr b="1" lang="en-GB" sz="1500"/>
              <a:t> data entry points</a:t>
            </a:r>
            <a:endParaRPr b="1" sz="1500"/>
          </a:p>
          <a:p>
            <a:pPr indent="-323850" lvl="0" marL="457200" rtl="0" algn="l">
              <a:spcBef>
                <a:spcPts val="0"/>
              </a:spcBef>
              <a:spcAft>
                <a:spcPts val="0"/>
              </a:spcAft>
              <a:buSzPts val="1500"/>
              <a:buChar char="●"/>
            </a:pPr>
            <a:r>
              <a:rPr b="1" lang="en-GB" sz="1500"/>
              <a:t>Every login will display a hotline if the student needs immediate help</a:t>
            </a:r>
            <a:endParaRPr b="1" sz="1500"/>
          </a:p>
        </p:txBody>
      </p:sp>
      <p:sp>
        <p:nvSpPr>
          <p:cNvPr id="268" name="Google Shape;268;p31"/>
          <p:cNvSpPr txBox="1"/>
          <p:nvPr>
            <p:ph idx="1" type="body"/>
          </p:nvPr>
        </p:nvSpPr>
        <p:spPr>
          <a:xfrm>
            <a:off x="533300" y="1398375"/>
            <a:ext cx="1821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chemeClr val="accent3"/>
                </a:solidFill>
                <a:latin typeface="Raleway ExtraBold"/>
                <a:ea typeface="Raleway ExtraBold"/>
                <a:cs typeface="Raleway ExtraBold"/>
                <a:sym typeface="Raleway ExtraBold"/>
              </a:rPr>
              <a:t>Security</a:t>
            </a:r>
            <a:endParaRPr sz="2000">
              <a:solidFill>
                <a:schemeClr val="accent3"/>
              </a:solidFill>
              <a:latin typeface="Raleway ExtraBold"/>
              <a:ea typeface="Raleway ExtraBold"/>
              <a:cs typeface="Raleway ExtraBold"/>
              <a:sym typeface="Raleway ExtraBold"/>
            </a:endParaRPr>
          </a:p>
        </p:txBody>
      </p:sp>
      <p:sp>
        <p:nvSpPr>
          <p:cNvPr id="269" name="Google Shape;269;p31"/>
          <p:cNvSpPr txBox="1"/>
          <p:nvPr>
            <p:ph idx="1" type="body"/>
          </p:nvPr>
        </p:nvSpPr>
        <p:spPr>
          <a:xfrm>
            <a:off x="5036350" y="1398375"/>
            <a:ext cx="2614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chemeClr val="accent3"/>
                </a:solidFill>
                <a:latin typeface="Raleway ExtraBold"/>
                <a:ea typeface="Raleway ExtraBold"/>
                <a:cs typeface="Raleway ExtraBold"/>
                <a:sym typeface="Raleway ExtraBold"/>
              </a:rPr>
              <a:t>Cultural/ Political</a:t>
            </a:r>
            <a:endParaRPr sz="2000">
              <a:solidFill>
                <a:schemeClr val="accent3"/>
              </a:solidFill>
              <a:latin typeface="Raleway ExtraBold"/>
              <a:ea typeface="Raleway ExtraBold"/>
              <a:cs typeface="Raleway ExtraBold"/>
              <a:sym typeface="Raleway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2"/>
          <p:cNvPicPr preferRelativeResize="0"/>
          <p:nvPr/>
        </p:nvPicPr>
        <p:blipFill rotWithShape="1">
          <a:blip r:embed="rId3">
            <a:alphaModFix/>
          </a:blip>
          <a:srcRect b="0" l="0" r="0" t="9714"/>
          <a:stretch/>
        </p:blipFill>
        <p:spPr>
          <a:xfrm>
            <a:off x="0" y="463552"/>
            <a:ext cx="9143999" cy="5507176"/>
          </a:xfrm>
          <a:prstGeom prst="rect">
            <a:avLst/>
          </a:prstGeom>
          <a:noFill/>
          <a:ln>
            <a:noFill/>
          </a:ln>
        </p:spPr>
      </p:pic>
      <p:sp>
        <p:nvSpPr>
          <p:cNvPr id="275" name="Google Shape;275;p32"/>
          <p:cNvSpPr/>
          <p:nvPr/>
        </p:nvSpPr>
        <p:spPr>
          <a:xfrm>
            <a:off x="0" y="463550"/>
            <a:ext cx="9222000" cy="5143500"/>
          </a:xfrm>
          <a:prstGeom prst="rect">
            <a:avLst/>
          </a:prstGeom>
          <a:solidFill>
            <a:srgbClr val="EB5600">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txBox="1"/>
          <p:nvPr>
            <p:ph type="title"/>
          </p:nvPr>
        </p:nvSpPr>
        <p:spPr>
          <a:xfrm>
            <a:off x="783950" y="15986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System Models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324725" y="473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 case diagram</a:t>
            </a:r>
            <a:endParaRPr/>
          </a:p>
        </p:txBody>
      </p:sp>
      <p:pic>
        <p:nvPicPr>
          <p:cNvPr id="282" name="Google Shape;282;p33"/>
          <p:cNvPicPr preferRelativeResize="0"/>
          <p:nvPr/>
        </p:nvPicPr>
        <p:blipFill>
          <a:blip r:embed="rId3">
            <a:alphaModFix/>
          </a:blip>
          <a:stretch>
            <a:fillRect/>
          </a:stretch>
        </p:blipFill>
        <p:spPr>
          <a:xfrm>
            <a:off x="1776625" y="1009025"/>
            <a:ext cx="5926199" cy="3894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324725" y="473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Sequence Diagram</a:t>
            </a:r>
            <a:endParaRPr/>
          </a:p>
        </p:txBody>
      </p:sp>
      <p:pic>
        <p:nvPicPr>
          <p:cNvPr id="288" name="Google Shape;288;p34"/>
          <p:cNvPicPr preferRelativeResize="0"/>
          <p:nvPr/>
        </p:nvPicPr>
        <p:blipFill rotWithShape="1">
          <a:blip r:embed="rId3">
            <a:alphaModFix/>
          </a:blip>
          <a:srcRect b="0" l="7199" r="-8311" t="-3050"/>
          <a:stretch/>
        </p:blipFill>
        <p:spPr>
          <a:xfrm>
            <a:off x="1209575" y="1318575"/>
            <a:ext cx="7067474" cy="3585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type="title"/>
          </p:nvPr>
        </p:nvSpPr>
        <p:spPr>
          <a:xfrm>
            <a:off x="369850" y="523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 Diagram</a:t>
            </a:r>
            <a:endParaRPr/>
          </a:p>
        </p:txBody>
      </p:sp>
      <p:pic>
        <p:nvPicPr>
          <p:cNvPr id="294" name="Google Shape;294;p35"/>
          <p:cNvPicPr preferRelativeResize="0"/>
          <p:nvPr/>
        </p:nvPicPr>
        <p:blipFill>
          <a:blip r:embed="rId3">
            <a:alphaModFix/>
          </a:blip>
          <a:stretch>
            <a:fillRect/>
          </a:stretch>
        </p:blipFill>
        <p:spPr>
          <a:xfrm>
            <a:off x="1972250" y="1134625"/>
            <a:ext cx="5575827" cy="3780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6"/>
          <p:cNvPicPr preferRelativeResize="0"/>
          <p:nvPr/>
        </p:nvPicPr>
        <p:blipFill>
          <a:blip r:embed="rId3">
            <a:alphaModFix/>
          </a:blip>
          <a:stretch>
            <a:fillRect/>
          </a:stretch>
        </p:blipFill>
        <p:spPr>
          <a:xfrm>
            <a:off x="0" y="473875"/>
            <a:ext cx="9144003" cy="5134572"/>
          </a:xfrm>
          <a:prstGeom prst="rect">
            <a:avLst/>
          </a:prstGeom>
          <a:noFill/>
          <a:ln>
            <a:noFill/>
          </a:ln>
        </p:spPr>
      </p:pic>
      <p:sp>
        <p:nvSpPr>
          <p:cNvPr id="300" name="Google Shape;300;p36"/>
          <p:cNvSpPr/>
          <p:nvPr/>
        </p:nvSpPr>
        <p:spPr>
          <a:xfrm>
            <a:off x="0" y="473875"/>
            <a:ext cx="9144000" cy="5143500"/>
          </a:xfrm>
          <a:prstGeom prst="rect">
            <a:avLst/>
          </a:prstGeom>
          <a:solidFill>
            <a:srgbClr val="BF9000">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6"/>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Process Modeling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514175" y="599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Arial"/>
                <a:ea typeface="Arial"/>
                <a:cs typeface="Arial"/>
                <a:sym typeface="Arial"/>
              </a:rPr>
              <a:t>Table of Contents</a:t>
            </a:r>
            <a:endParaRPr sz="1200"/>
          </a:p>
        </p:txBody>
      </p:sp>
      <p:sp>
        <p:nvSpPr>
          <p:cNvPr id="186" name="Google Shape;186;p19"/>
          <p:cNvSpPr txBox="1"/>
          <p:nvPr>
            <p:ph idx="1" type="body"/>
          </p:nvPr>
        </p:nvSpPr>
        <p:spPr>
          <a:xfrm>
            <a:off x="692250" y="1232700"/>
            <a:ext cx="7759500" cy="31479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1000"/>
              </a:spcBef>
              <a:spcAft>
                <a:spcPts val="0"/>
              </a:spcAft>
              <a:buClr>
                <a:srgbClr val="000000"/>
              </a:buClr>
              <a:buSzPts val="1400"/>
              <a:buFont typeface="Arial"/>
              <a:buChar char="➢"/>
            </a:pPr>
            <a:r>
              <a:rPr lang="en-GB" sz="1400">
                <a:solidFill>
                  <a:srgbClr val="000000"/>
                </a:solidFill>
                <a:latin typeface="Arial"/>
                <a:ea typeface="Arial"/>
                <a:cs typeface="Arial"/>
                <a:sym typeface="Arial"/>
              </a:rPr>
              <a:t>Introduction</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Project Management Plan</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Roles &amp; Responsibilities</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Milestones</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Systems Requirements</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System Models</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Process Modeling</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Data Modeling</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Take Away from the Project</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References</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540900" y="57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Architecture</a:t>
            </a:r>
            <a:endParaRPr/>
          </a:p>
        </p:txBody>
      </p:sp>
      <p:pic>
        <p:nvPicPr>
          <p:cNvPr id="307" name="Google Shape;307;p37"/>
          <p:cNvPicPr preferRelativeResize="0"/>
          <p:nvPr/>
        </p:nvPicPr>
        <p:blipFill>
          <a:blip r:embed="rId3">
            <a:alphaModFix/>
          </a:blip>
          <a:stretch>
            <a:fillRect/>
          </a:stretch>
        </p:blipFill>
        <p:spPr>
          <a:xfrm>
            <a:off x="1901825" y="1220575"/>
            <a:ext cx="6195864" cy="372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title"/>
          </p:nvPr>
        </p:nvSpPr>
        <p:spPr>
          <a:xfrm>
            <a:off x="540900" y="606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Flow Diagram</a:t>
            </a:r>
            <a:endParaRPr/>
          </a:p>
        </p:txBody>
      </p:sp>
      <p:sp>
        <p:nvSpPr>
          <p:cNvPr id="313" name="Google Shape;313;p38"/>
          <p:cNvSpPr txBox="1"/>
          <p:nvPr/>
        </p:nvSpPr>
        <p:spPr>
          <a:xfrm>
            <a:off x="649525" y="1617688"/>
            <a:ext cx="2451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Context Diagram: </a:t>
            </a:r>
            <a:endParaRPr b="1"/>
          </a:p>
          <a:p>
            <a:pPr indent="0" lvl="0" marL="0" rtl="0" algn="l">
              <a:spcBef>
                <a:spcPts val="0"/>
              </a:spcBef>
              <a:spcAft>
                <a:spcPts val="0"/>
              </a:spcAft>
              <a:buNone/>
            </a:pPr>
            <a:r>
              <a:rPr lang="en-GB"/>
              <a:t>It provides a fundamental overview of the entire system or process under analysis or modeling. The system is displayed as a single, high-level process, together with its relationship to external entities, in what is intended to be an overview view.</a:t>
            </a:r>
            <a:endParaRPr/>
          </a:p>
        </p:txBody>
      </p:sp>
      <p:pic>
        <p:nvPicPr>
          <p:cNvPr id="314" name="Google Shape;314;p38"/>
          <p:cNvPicPr preferRelativeResize="0"/>
          <p:nvPr/>
        </p:nvPicPr>
        <p:blipFill>
          <a:blip r:embed="rId3">
            <a:alphaModFix/>
          </a:blip>
          <a:stretch>
            <a:fillRect/>
          </a:stretch>
        </p:blipFill>
        <p:spPr>
          <a:xfrm>
            <a:off x="3253225" y="1430100"/>
            <a:ext cx="5614650" cy="2843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488525" y="616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Flow Diagram</a:t>
            </a:r>
            <a:endParaRPr/>
          </a:p>
        </p:txBody>
      </p:sp>
      <p:sp>
        <p:nvSpPr>
          <p:cNvPr id="320" name="Google Shape;320;p39"/>
          <p:cNvSpPr txBox="1"/>
          <p:nvPr/>
        </p:nvSpPr>
        <p:spPr>
          <a:xfrm>
            <a:off x="540900" y="1418675"/>
            <a:ext cx="2559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Level 0</a:t>
            </a:r>
            <a:r>
              <a:rPr b="1" lang="en-GB"/>
              <a:t> Diagram: </a:t>
            </a:r>
            <a:endParaRPr b="1"/>
          </a:p>
          <a:p>
            <a:pPr indent="0" lvl="0" marL="0" rtl="0" algn="l">
              <a:spcBef>
                <a:spcPts val="0"/>
              </a:spcBef>
              <a:spcAft>
                <a:spcPts val="0"/>
              </a:spcAft>
              <a:buNone/>
            </a:pPr>
            <a:r>
              <a:rPr lang="en-GB"/>
              <a:t>It provides a fundamental t</a:t>
            </a:r>
            <a:r>
              <a:rPr lang="en-GB"/>
              <a:t>he internal process components of all the primary processes that make up the entire system are displayed in this diagram. It also demonstrates how the major processes are connected through data flows, external entities, and the significant processes with which they interact, and it also shows how the data stores add stored data.</a:t>
            </a:r>
            <a:endParaRPr/>
          </a:p>
        </p:txBody>
      </p:sp>
      <p:pic>
        <p:nvPicPr>
          <p:cNvPr id="321" name="Google Shape;321;p39"/>
          <p:cNvPicPr preferRelativeResize="0"/>
          <p:nvPr/>
        </p:nvPicPr>
        <p:blipFill>
          <a:blip r:embed="rId3">
            <a:alphaModFix/>
          </a:blip>
          <a:stretch>
            <a:fillRect/>
          </a:stretch>
        </p:blipFill>
        <p:spPr>
          <a:xfrm>
            <a:off x="3676925" y="764375"/>
            <a:ext cx="5104675" cy="421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541275" y="59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Interface Design</a:t>
            </a:r>
            <a:endParaRPr/>
          </a:p>
        </p:txBody>
      </p:sp>
      <p:pic>
        <p:nvPicPr>
          <p:cNvPr id="327" name="Google Shape;327;p40"/>
          <p:cNvPicPr preferRelativeResize="0"/>
          <p:nvPr/>
        </p:nvPicPr>
        <p:blipFill>
          <a:blip r:embed="rId3">
            <a:alphaModFix/>
          </a:blip>
          <a:stretch>
            <a:fillRect/>
          </a:stretch>
        </p:blipFill>
        <p:spPr>
          <a:xfrm>
            <a:off x="1765625" y="1295375"/>
            <a:ext cx="2406858" cy="3706199"/>
          </a:xfrm>
          <a:prstGeom prst="rect">
            <a:avLst/>
          </a:prstGeom>
          <a:noFill/>
          <a:ln>
            <a:noFill/>
          </a:ln>
        </p:spPr>
      </p:pic>
      <p:pic>
        <p:nvPicPr>
          <p:cNvPr id="328" name="Google Shape;328;p40"/>
          <p:cNvPicPr preferRelativeResize="0"/>
          <p:nvPr/>
        </p:nvPicPr>
        <p:blipFill>
          <a:blip r:embed="rId4">
            <a:alphaModFix/>
          </a:blip>
          <a:stretch>
            <a:fillRect/>
          </a:stretch>
        </p:blipFill>
        <p:spPr>
          <a:xfrm>
            <a:off x="5100083" y="1295375"/>
            <a:ext cx="2406858" cy="3706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1"/>
          <p:cNvPicPr preferRelativeResize="0"/>
          <p:nvPr/>
        </p:nvPicPr>
        <p:blipFill>
          <a:blip r:embed="rId3">
            <a:alphaModFix/>
          </a:blip>
          <a:stretch>
            <a:fillRect/>
          </a:stretch>
        </p:blipFill>
        <p:spPr>
          <a:xfrm>
            <a:off x="0" y="473875"/>
            <a:ext cx="9144003" cy="5134572"/>
          </a:xfrm>
          <a:prstGeom prst="rect">
            <a:avLst/>
          </a:prstGeom>
          <a:noFill/>
          <a:ln>
            <a:noFill/>
          </a:ln>
        </p:spPr>
      </p:pic>
      <p:sp>
        <p:nvSpPr>
          <p:cNvPr id="334" name="Google Shape;334;p41"/>
          <p:cNvSpPr/>
          <p:nvPr/>
        </p:nvSpPr>
        <p:spPr>
          <a:xfrm>
            <a:off x="0" y="473875"/>
            <a:ext cx="9144000" cy="5143500"/>
          </a:xfrm>
          <a:prstGeom prst="rect">
            <a:avLst/>
          </a:prstGeom>
          <a:solidFill>
            <a:srgbClr val="BF9000">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Data Modeling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544200" y="555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Entity Relationship Diagram</a:t>
            </a:r>
            <a:endParaRPr/>
          </a:p>
        </p:txBody>
      </p:sp>
      <p:pic>
        <p:nvPicPr>
          <p:cNvPr id="341" name="Google Shape;341;p42"/>
          <p:cNvPicPr preferRelativeResize="0"/>
          <p:nvPr/>
        </p:nvPicPr>
        <p:blipFill>
          <a:blip r:embed="rId3">
            <a:alphaModFix/>
          </a:blip>
          <a:stretch>
            <a:fillRect/>
          </a:stretch>
        </p:blipFill>
        <p:spPr>
          <a:xfrm>
            <a:off x="152400" y="1243450"/>
            <a:ext cx="8791575" cy="3476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337150" y="610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Take away from the Project</a:t>
            </a:r>
            <a:endParaRPr/>
          </a:p>
        </p:txBody>
      </p:sp>
      <p:sp>
        <p:nvSpPr>
          <p:cNvPr id="347" name="Google Shape;347;p43"/>
          <p:cNvSpPr txBox="1"/>
          <p:nvPr>
            <p:ph idx="1" type="body"/>
          </p:nvPr>
        </p:nvSpPr>
        <p:spPr>
          <a:xfrm>
            <a:off x="337150" y="1274075"/>
            <a:ext cx="8424000" cy="3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the saying goes, “ If you don’t learn something new from the project, then you are doing something wrong. </a:t>
            </a:r>
            <a:endParaRPr/>
          </a:p>
          <a:p>
            <a:pPr indent="-311150" lvl="0" marL="457200" rtl="0" algn="l">
              <a:spcBef>
                <a:spcPts val="1600"/>
              </a:spcBef>
              <a:spcAft>
                <a:spcPts val="0"/>
              </a:spcAft>
              <a:buSzPts val="1300"/>
              <a:buAutoNum type="arabicPeriod"/>
            </a:pPr>
            <a:r>
              <a:rPr lang="en-GB"/>
              <a:t>A Change to the organization</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AutoNum type="arabicPeriod"/>
            </a:pPr>
            <a:r>
              <a:rPr lang="en-GB"/>
              <a:t>Team Management &amp; staff planning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AutoNum type="arabicPeriod"/>
            </a:pPr>
            <a:r>
              <a:rPr lang="en-GB"/>
              <a:t>Time allotment &amp; management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AutoNum type="arabicPeriod"/>
            </a:pPr>
            <a:r>
              <a:rPr lang="en-GB"/>
              <a:t>Gathering and preparing System requirements                                  </a:t>
            </a:r>
            <a:endParaRPr/>
          </a:p>
        </p:txBody>
      </p:sp>
      <p:pic>
        <p:nvPicPr>
          <p:cNvPr id="348" name="Google Shape;348;p43"/>
          <p:cNvPicPr preferRelativeResize="0"/>
          <p:nvPr/>
        </p:nvPicPr>
        <p:blipFill>
          <a:blip r:embed="rId3">
            <a:alphaModFix/>
          </a:blip>
          <a:stretch>
            <a:fillRect/>
          </a:stretch>
        </p:blipFill>
        <p:spPr>
          <a:xfrm>
            <a:off x="4250225" y="2038179"/>
            <a:ext cx="3887425" cy="1943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4"/>
          <p:cNvSpPr txBox="1"/>
          <p:nvPr>
            <p:ph type="title"/>
          </p:nvPr>
        </p:nvSpPr>
        <p:spPr>
          <a:xfrm>
            <a:off x="730000" y="1318650"/>
            <a:ext cx="33009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References</a:t>
            </a:r>
            <a:endParaRPr>
              <a:latin typeface="Arial"/>
              <a:ea typeface="Arial"/>
              <a:cs typeface="Arial"/>
              <a:sym typeface="Arial"/>
            </a:endParaRPr>
          </a:p>
        </p:txBody>
      </p:sp>
      <p:sp>
        <p:nvSpPr>
          <p:cNvPr id="354" name="Google Shape;354;p44"/>
          <p:cNvSpPr txBox="1"/>
          <p:nvPr>
            <p:ph idx="1" type="body"/>
          </p:nvPr>
        </p:nvSpPr>
        <p:spPr>
          <a:xfrm>
            <a:off x="730000" y="2084300"/>
            <a:ext cx="7791600" cy="237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Arial"/>
              <a:buChar char="●"/>
            </a:pPr>
            <a:r>
              <a:rPr lang="en-GB" sz="1400" u="sng">
                <a:solidFill>
                  <a:srgbClr val="0000FF"/>
                </a:solidFill>
                <a:latin typeface="Arial"/>
                <a:ea typeface="Arial"/>
                <a:cs typeface="Arial"/>
                <a:sym typeface="Arial"/>
                <a:hlinkClick r:id="rId3">
                  <a:extLst>
                    <a:ext uri="{A12FA001-AC4F-418D-AE19-62706E023703}">
                      <ahyp:hlinkClr val="tx"/>
                    </a:ext>
                  </a:extLst>
                </a:hlinkClick>
              </a:rPr>
              <a:t>https://health.umbc.edu/counseling-services/counseling/</a:t>
            </a:r>
            <a:endParaRPr sz="1400" u="sng">
              <a:solidFill>
                <a:srgbClr val="0000FF"/>
              </a:solidFill>
              <a:latin typeface="Arial"/>
              <a:ea typeface="Arial"/>
              <a:cs typeface="Arial"/>
              <a:sym typeface="Arial"/>
            </a:endParaRPr>
          </a:p>
          <a:p>
            <a:pPr indent="-317500" lvl="0" marL="457200" rtl="0" algn="l">
              <a:spcBef>
                <a:spcPts val="0"/>
              </a:spcBef>
              <a:spcAft>
                <a:spcPts val="0"/>
              </a:spcAft>
              <a:buClr>
                <a:schemeClr val="dk2"/>
              </a:buClr>
              <a:buSzPts val="1400"/>
              <a:buFont typeface="Arial"/>
              <a:buChar char="●"/>
            </a:pPr>
            <a:r>
              <a:rPr lang="en-GB" sz="1400" u="sng">
                <a:solidFill>
                  <a:srgbClr val="0000FF"/>
                </a:solidFill>
                <a:latin typeface="Arial"/>
                <a:ea typeface="Arial"/>
                <a:cs typeface="Arial"/>
                <a:sym typeface="Arial"/>
              </a:rPr>
              <a:t>https://health.umbc.edu/about-us/staff/</a:t>
            </a:r>
            <a:endParaRPr sz="1400" u="sng">
              <a:solidFill>
                <a:srgbClr val="0000FF"/>
              </a:solidFill>
              <a:latin typeface="Arial"/>
              <a:ea typeface="Arial"/>
              <a:cs typeface="Arial"/>
              <a:sym typeface="Arial"/>
            </a:endParaRPr>
          </a:p>
          <a:p>
            <a:pPr indent="-317500" lvl="0" marL="457200" rtl="0" algn="l">
              <a:spcBef>
                <a:spcPts val="0"/>
              </a:spcBef>
              <a:spcAft>
                <a:spcPts val="0"/>
              </a:spcAft>
              <a:buClr>
                <a:schemeClr val="dk2"/>
              </a:buClr>
              <a:buSzPts val="1400"/>
              <a:buFont typeface="Arial"/>
              <a:buChar char="●"/>
            </a:pPr>
            <a:r>
              <a:rPr lang="en-GB" sz="1100">
                <a:solidFill>
                  <a:srgbClr val="222222"/>
                </a:solidFill>
                <a:highlight>
                  <a:srgbClr val="FFFFFF"/>
                </a:highlight>
                <a:latin typeface="Arial"/>
                <a:ea typeface="Arial"/>
                <a:cs typeface="Arial"/>
                <a:sym typeface="Arial"/>
              </a:rPr>
              <a:t>Baker, Sara A. </a:t>
            </a:r>
            <a:r>
              <a:rPr i="1" lang="en-GB" sz="1100">
                <a:solidFill>
                  <a:srgbClr val="222222"/>
                </a:solidFill>
                <a:latin typeface="Arial"/>
                <a:ea typeface="Arial"/>
                <a:cs typeface="Arial"/>
                <a:sym typeface="Arial"/>
              </a:rPr>
              <a:t>Analysis of the FY 2023 Maryland Executive Budget, 2022.</a:t>
            </a:r>
            <a:r>
              <a:rPr lang="en-GB" sz="1100">
                <a:solidFill>
                  <a:srgbClr val="222222"/>
                </a:solidFill>
                <a:highlight>
                  <a:srgbClr val="FFFFFF"/>
                </a:highlight>
                <a:latin typeface="Arial"/>
                <a:ea typeface="Arial"/>
                <a:cs typeface="Arial"/>
                <a:sym typeface="Arial"/>
              </a:rPr>
              <a:t> Department of Legislative Services Office of Policy Analysis . Retrieved 4 October 2022, from https://mgaleg.maryland.gov/pubs/budgetfiscal/2023fy-budget-docs-operating-R30B31-University-of-Maryland-Baltimore-County.pdf.</a:t>
            </a:r>
            <a:endParaRPr sz="1100">
              <a:solidFill>
                <a:srgbClr val="000000"/>
              </a:solidFill>
              <a:latin typeface="Arial"/>
              <a:ea typeface="Arial"/>
              <a:cs typeface="Arial"/>
              <a:sym typeface="Arial"/>
            </a:endParaRPr>
          </a:p>
          <a:p>
            <a:pPr indent="-317500" lvl="0" marL="457200" rtl="0" algn="l">
              <a:spcBef>
                <a:spcPts val="0"/>
              </a:spcBef>
              <a:spcAft>
                <a:spcPts val="0"/>
              </a:spcAft>
              <a:buClr>
                <a:schemeClr val="dk2"/>
              </a:buClr>
              <a:buSzPts val="1400"/>
              <a:buFont typeface="Arial"/>
              <a:buChar char="●"/>
            </a:pPr>
            <a:r>
              <a:rPr lang="en-GB" sz="1100">
                <a:solidFill>
                  <a:srgbClr val="000000"/>
                </a:solidFill>
                <a:latin typeface="Arial"/>
                <a:ea typeface="Arial"/>
                <a:cs typeface="Arial"/>
                <a:sym typeface="Arial"/>
              </a:rPr>
              <a:t>Van De Motter, A., &amp; Allen, A. (2021, April 23). </a:t>
            </a:r>
            <a:r>
              <a:rPr i="1" lang="en-GB" sz="1100">
                <a:solidFill>
                  <a:srgbClr val="000000"/>
                </a:solidFill>
                <a:latin typeface="Arial"/>
                <a:ea typeface="Arial"/>
                <a:cs typeface="Arial"/>
                <a:sym typeface="Arial"/>
              </a:rPr>
              <a:t>Maryland College students seek mental health help amid covid-19 pandemic</a:t>
            </a:r>
            <a:r>
              <a:rPr lang="en-GB" sz="1100">
                <a:solidFill>
                  <a:srgbClr val="000000"/>
                </a:solidFill>
                <a:latin typeface="Arial"/>
                <a:ea typeface="Arial"/>
                <a:cs typeface="Arial"/>
                <a:sym typeface="Arial"/>
              </a:rPr>
              <a:t>. Maryland Matters. Retrieved October 4, 2022, from https://www.marylandmatters.org/2021/04/23/maryland-college-students-seek-mental-health-help-amid-covid-19-pandemic/ </a:t>
            </a:r>
            <a:endParaRPr sz="1400" u="sng">
              <a:solidFill>
                <a:srgbClr val="0000FF"/>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5"/>
          <p:cNvPicPr preferRelativeResize="0"/>
          <p:nvPr/>
        </p:nvPicPr>
        <p:blipFill>
          <a:blip r:embed="rId3">
            <a:alphaModFix/>
          </a:blip>
          <a:stretch>
            <a:fillRect/>
          </a:stretch>
        </p:blipFill>
        <p:spPr>
          <a:xfrm>
            <a:off x="3127325" y="1197350"/>
            <a:ext cx="2889325" cy="2889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6"/>
          <p:cNvPicPr preferRelativeResize="0"/>
          <p:nvPr/>
        </p:nvPicPr>
        <p:blipFill rotWithShape="1">
          <a:blip r:embed="rId3">
            <a:alphaModFix/>
          </a:blip>
          <a:srcRect b="4918" l="0" r="0" t="11859"/>
          <a:stretch/>
        </p:blipFill>
        <p:spPr>
          <a:xfrm>
            <a:off x="0" y="472150"/>
            <a:ext cx="9144000" cy="5077201"/>
          </a:xfrm>
          <a:prstGeom prst="rect">
            <a:avLst/>
          </a:prstGeom>
          <a:noFill/>
          <a:ln>
            <a:noFill/>
          </a:ln>
        </p:spPr>
      </p:pic>
      <p:sp>
        <p:nvSpPr>
          <p:cNvPr id="365" name="Google Shape;365;p46"/>
          <p:cNvSpPr/>
          <p:nvPr/>
        </p:nvSpPr>
        <p:spPr>
          <a:xfrm>
            <a:off x="0" y="472150"/>
            <a:ext cx="9144000" cy="5077200"/>
          </a:xfrm>
          <a:prstGeom prst="rect">
            <a:avLst/>
          </a:prstGeom>
          <a:solidFill>
            <a:srgbClr val="E9EDEE">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6"/>
          <p:cNvSpPr txBox="1"/>
          <p:nvPr>
            <p:ph type="ctrTitle"/>
          </p:nvPr>
        </p:nvSpPr>
        <p:spPr>
          <a:xfrm>
            <a:off x="247225" y="769925"/>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575075" y="599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Introduction</a:t>
            </a:r>
            <a:endParaRPr>
              <a:latin typeface="Arial"/>
              <a:ea typeface="Arial"/>
              <a:cs typeface="Arial"/>
              <a:sym typeface="Arial"/>
            </a:endParaRPr>
          </a:p>
        </p:txBody>
      </p:sp>
      <p:sp>
        <p:nvSpPr>
          <p:cNvPr id="192" name="Google Shape;192;p20"/>
          <p:cNvSpPr txBox="1"/>
          <p:nvPr>
            <p:ph idx="1" type="body"/>
          </p:nvPr>
        </p:nvSpPr>
        <p:spPr>
          <a:xfrm>
            <a:off x="621450" y="1217975"/>
            <a:ext cx="8031000" cy="35769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000000"/>
              </a:buClr>
              <a:buSzPts val="1400"/>
              <a:buFont typeface="Arial"/>
              <a:buChar char="●"/>
            </a:pPr>
            <a:r>
              <a:rPr lang="en-GB" sz="1400">
                <a:solidFill>
                  <a:srgbClr val="000000"/>
                </a:solidFill>
                <a:highlight>
                  <a:srgbClr val="FFFFFF"/>
                </a:highlight>
                <a:latin typeface="Arial"/>
                <a:ea typeface="Arial"/>
                <a:cs typeface="Arial"/>
                <a:sym typeface="Arial"/>
              </a:rPr>
              <a:t>Our application supports </a:t>
            </a:r>
            <a:r>
              <a:rPr b="1" lang="en-GB" sz="1400">
                <a:solidFill>
                  <a:srgbClr val="000000"/>
                </a:solidFill>
                <a:highlight>
                  <a:srgbClr val="FFFFFF"/>
                </a:highlight>
                <a:latin typeface="Arial"/>
                <a:ea typeface="Arial"/>
                <a:cs typeface="Arial"/>
                <a:sym typeface="Arial"/>
              </a:rPr>
              <a:t>Retriever Integrated Health</a:t>
            </a:r>
            <a:r>
              <a:rPr lang="en-GB" sz="1400">
                <a:solidFill>
                  <a:srgbClr val="000000"/>
                </a:solidFill>
                <a:highlight>
                  <a:srgbClr val="FFFFFF"/>
                </a:highlight>
                <a:latin typeface="Arial"/>
                <a:ea typeface="Arial"/>
                <a:cs typeface="Arial"/>
                <a:sym typeface="Arial"/>
              </a:rPr>
              <a:t> students by assisting them with mental health, emotional, and social concerns that interfere with their academics. </a:t>
            </a:r>
            <a:endParaRPr>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The objective of the project is to plan a self-service scheduling application for students of UMBC.</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Current System: Students need to call the counseling center and make an appointment.</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Problems Faced:</a:t>
            </a:r>
            <a:endParaRPr sz="1400">
              <a:solidFill>
                <a:srgbClr val="000000"/>
              </a:solidFill>
              <a:latin typeface="Arial"/>
              <a:ea typeface="Arial"/>
              <a:cs typeface="Arial"/>
              <a:sym typeface="Arial"/>
            </a:endParaRPr>
          </a:p>
          <a:p>
            <a:pPr indent="-317500" lvl="2" marL="13716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 </a:t>
            </a:r>
            <a:r>
              <a:rPr lang="en-GB" sz="1400">
                <a:solidFill>
                  <a:srgbClr val="000000"/>
                </a:solidFill>
                <a:latin typeface="Arial"/>
                <a:ea typeface="Arial"/>
                <a:cs typeface="Arial"/>
                <a:sym typeface="Arial"/>
              </a:rPr>
              <a:t>Limited availability of employees</a:t>
            </a:r>
            <a:endParaRPr sz="1400">
              <a:solidFill>
                <a:srgbClr val="000000"/>
              </a:solidFill>
              <a:latin typeface="Arial"/>
              <a:ea typeface="Arial"/>
              <a:cs typeface="Arial"/>
              <a:sym typeface="Arial"/>
            </a:endParaRPr>
          </a:p>
          <a:p>
            <a:pPr indent="-317500" lvl="2" marL="13716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 Prolonged procedure to make an appointment</a:t>
            </a:r>
            <a:endParaRPr sz="1400">
              <a:solidFill>
                <a:srgbClr val="000000"/>
              </a:solidFill>
              <a:latin typeface="Arial"/>
              <a:ea typeface="Arial"/>
              <a:cs typeface="Arial"/>
              <a:sym typeface="Arial"/>
            </a:endParaRPr>
          </a:p>
          <a:p>
            <a:pPr indent="-317500" lvl="2" marL="13716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 Less customer satisfaction</a:t>
            </a:r>
            <a:endParaRPr sz="1400">
              <a:solidFill>
                <a:srgbClr val="000000"/>
              </a:solidFill>
              <a:latin typeface="Arial"/>
              <a:ea typeface="Arial"/>
              <a:cs typeface="Arial"/>
              <a:sym typeface="Arial"/>
            </a:endParaRPr>
          </a:p>
          <a:p>
            <a:pPr indent="-317500" lvl="0" marL="457200" rtl="0" algn="l">
              <a:lnSpc>
                <a:spcPct val="9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A </a:t>
            </a:r>
            <a:r>
              <a:rPr lang="en-GB" sz="1400">
                <a:solidFill>
                  <a:srgbClr val="000000"/>
                </a:solidFill>
                <a:latin typeface="Arial"/>
                <a:ea typeface="Arial"/>
                <a:cs typeface="Arial"/>
                <a:sym typeface="Arial"/>
              </a:rPr>
              <a:t>Proposed </a:t>
            </a:r>
            <a:r>
              <a:rPr lang="en-GB" sz="1400">
                <a:solidFill>
                  <a:srgbClr val="000000"/>
                </a:solidFill>
                <a:latin typeface="Arial"/>
                <a:ea typeface="Arial"/>
                <a:cs typeface="Arial"/>
                <a:sym typeface="Arial"/>
              </a:rPr>
              <a:t>Solution: Develop a Self-Service Scheduling Application.</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222222"/>
              </a:buClr>
              <a:buSzPts val="1400"/>
              <a:buFont typeface="Arial"/>
              <a:buChar char="●"/>
            </a:pPr>
            <a:r>
              <a:rPr lang="en-GB" sz="1400">
                <a:solidFill>
                  <a:srgbClr val="222222"/>
                </a:solidFill>
                <a:latin typeface="Arial"/>
                <a:ea typeface="Arial"/>
                <a:cs typeface="Arial"/>
                <a:sym typeface="Arial"/>
              </a:rPr>
              <a:t>The application developed has an </a:t>
            </a:r>
            <a:r>
              <a:rPr b="1" lang="en-GB" sz="1400">
                <a:solidFill>
                  <a:srgbClr val="222222"/>
                </a:solidFill>
                <a:latin typeface="Arial"/>
                <a:ea typeface="Arial"/>
                <a:cs typeface="Arial"/>
                <a:sym typeface="Arial"/>
              </a:rPr>
              <a:t>user-friendly interface</a:t>
            </a:r>
            <a:r>
              <a:rPr lang="en-GB" sz="1400">
                <a:solidFill>
                  <a:srgbClr val="222222"/>
                </a:solidFill>
                <a:latin typeface="Arial"/>
                <a:ea typeface="Arial"/>
                <a:cs typeface="Arial"/>
                <a:sym typeface="Arial"/>
              </a:rPr>
              <a:t> for students to schedule their appointments when it is convenient for them, choose a counselor of their choice, and have their paperwork already completed when they arrive for their first appointment</a:t>
            </a:r>
            <a:endParaRPr sz="14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1"/>
          <p:cNvPicPr preferRelativeResize="0"/>
          <p:nvPr/>
        </p:nvPicPr>
        <p:blipFill rotWithShape="1">
          <a:blip r:embed="rId3">
            <a:alphaModFix/>
          </a:blip>
          <a:srcRect b="0" l="7024" r="2567" t="34959"/>
          <a:stretch/>
        </p:blipFill>
        <p:spPr>
          <a:xfrm>
            <a:off x="-58500" y="472150"/>
            <a:ext cx="9261000" cy="4671350"/>
          </a:xfrm>
          <a:prstGeom prst="rect">
            <a:avLst/>
          </a:prstGeom>
          <a:noFill/>
          <a:ln>
            <a:noFill/>
          </a:ln>
        </p:spPr>
      </p:pic>
      <p:sp>
        <p:nvSpPr>
          <p:cNvPr id="198" name="Google Shape;198;p21"/>
          <p:cNvSpPr/>
          <p:nvPr/>
        </p:nvSpPr>
        <p:spPr>
          <a:xfrm>
            <a:off x="-58500" y="472150"/>
            <a:ext cx="9222000" cy="5143500"/>
          </a:xfrm>
          <a:prstGeom prst="rect">
            <a:avLst/>
          </a:prstGeom>
          <a:solidFill>
            <a:srgbClr val="BF9000">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ph type="title"/>
          </p:nvPr>
        </p:nvSpPr>
        <p:spPr>
          <a:xfrm>
            <a:off x="729450" y="2048525"/>
            <a:ext cx="57216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a:t>
            </a:r>
            <a:r>
              <a:rPr lang="en-GB"/>
              <a:t>Management Plan</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544200" y="588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Initial Plan</a:t>
            </a:r>
            <a:endParaRPr/>
          </a:p>
        </p:txBody>
      </p:sp>
      <p:pic>
        <p:nvPicPr>
          <p:cNvPr id="205" name="Google Shape;205;p22"/>
          <p:cNvPicPr preferRelativeResize="0"/>
          <p:nvPr/>
        </p:nvPicPr>
        <p:blipFill>
          <a:blip r:embed="rId3">
            <a:alphaModFix/>
          </a:blip>
          <a:stretch>
            <a:fillRect/>
          </a:stretch>
        </p:blipFill>
        <p:spPr>
          <a:xfrm>
            <a:off x="620975" y="1343125"/>
            <a:ext cx="6789150" cy="3800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533300" y="632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Plan</a:t>
            </a:r>
            <a:endParaRPr/>
          </a:p>
        </p:txBody>
      </p:sp>
      <p:pic>
        <p:nvPicPr>
          <p:cNvPr id="211" name="Google Shape;211;p23"/>
          <p:cNvPicPr preferRelativeResize="0"/>
          <p:nvPr/>
        </p:nvPicPr>
        <p:blipFill>
          <a:blip r:embed="rId3">
            <a:alphaModFix/>
          </a:blip>
          <a:stretch>
            <a:fillRect/>
          </a:stretch>
        </p:blipFill>
        <p:spPr>
          <a:xfrm>
            <a:off x="616800" y="1341675"/>
            <a:ext cx="8399876" cy="3736450"/>
          </a:xfrm>
          <a:prstGeom prst="rect">
            <a:avLst/>
          </a:prstGeom>
          <a:noFill/>
          <a:ln>
            <a:noFill/>
          </a:ln>
        </p:spPr>
      </p:pic>
      <p:pic>
        <p:nvPicPr>
          <p:cNvPr id="212" name="Google Shape;212;p23"/>
          <p:cNvPicPr preferRelativeResize="0"/>
          <p:nvPr/>
        </p:nvPicPr>
        <p:blipFill>
          <a:blip r:embed="rId3">
            <a:alphaModFix/>
          </a:blip>
          <a:stretch>
            <a:fillRect/>
          </a:stretch>
        </p:blipFill>
        <p:spPr>
          <a:xfrm>
            <a:off x="616800" y="1265400"/>
            <a:ext cx="8399876" cy="373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511500" y="577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Gantt Chart (Final Plan)</a:t>
            </a:r>
            <a:endParaRPr/>
          </a:p>
        </p:txBody>
      </p:sp>
      <p:pic>
        <p:nvPicPr>
          <p:cNvPr id="218" name="Google Shape;218;p24"/>
          <p:cNvPicPr preferRelativeResize="0"/>
          <p:nvPr/>
        </p:nvPicPr>
        <p:blipFill>
          <a:blip r:embed="rId3">
            <a:alphaModFix/>
          </a:blip>
          <a:stretch>
            <a:fillRect/>
          </a:stretch>
        </p:blipFill>
        <p:spPr>
          <a:xfrm>
            <a:off x="713101" y="1352425"/>
            <a:ext cx="8102777" cy="3725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544200" y="599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Roles &amp; Responsibilities</a:t>
            </a:r>
            <a:endParaRPr/>
          </a:p>
        </p:txBody>
      </p:sp>
      <p:graphicFrame>
        <p:nvGraphicFramePr>
          <p:cNvPr id="224" name="Google Shape;224;p25"/>
          <p:cNvGraphicFramePr/>
          <p:nvPr/>
        </p:nvGraphicFramePr>
        <p:xfrm>
          <a:off x="865325" y="1319775"/>
          <a:ext cx="3000000" cy="3000000"/>
        </p:xfrm>
        <a:graphic>
          <a:graphicData uri="http://schemas.openxmlformats.org/drawingml/2006/table">
            <a:tbl>
              <a:tblPr>
                <a:noFill/>
                <a:tableStyleId>{E35EDB78-2663-4A77-82D3-86CC28D6E66C}</a:tableStyleId>
              </a:tblPr>
              <a:tblGrid>
                <a:gridCol w="1539425"/>
                <a:gridCol w="1101400"/>
                <a:gridCol w="3980075"/>
                <a:gridCol w="1277375"/>
              </a:tblGrid>
              <a:tr h="304675">
                <a:tc>
                  <a:txBody>
                    <a:bodyPr/>
                    <a:lstStyle/>
                    <a:p>
                      <a:pPr indent="0" lvl="0" marL="0" rtl="0" algn="l">
                        <a:spcBef>
                          <a:spcPts val="0"/>
                        </a:spcBef>
                        <a:spcAft>
                          <a:spcPts val="0"/>
                        </a:spcAft>
                        <a:buNone/>
                      </a:pPr>
                      <a:r>
                        <a:rPr b="1" lang="en-GB"/>
                        <a:t>Name</a:t>
                      </a:r>
                      <a:endParaRPr b="1"/>
                    </a:p>
                  </a:txBody>
                  <a:tcPr marT="91425" marB="91425" marR="91425" marL="91425"/>
                </a:tc>
                <a:tc>
                  <a:txBody>
                    <a:bodyPr/>
                    <a:lstStyle/>
                    <a:p>
                      <a:pPr indent="0" lvl="0" marL="0" rtl="0" algn="l">
                        <a:spcBef>
                          <a:spcPts val="0"/>
                        </a:spcBef>
                        <a:spcAft>
                          <a:spcPts val="0"/>
                        </a:spcAft>
                        <a:buNone/>
                      </a:pPr>
                      <a:r>
                        <a:rPr b="1" lang="en-GB"/>
                        <a:t>Roles</a:t>
                      </a:r>
                      <a:endParaRPr b="1"/>
                    </a:p>
                  </a:txBody>
                  <a:tcPr marT="91425" marB="91425" marR="91425" marL="91425"/>
                </a:tc>
                <a:tc>
                  <a:txBody>
                    <a:bodyPr/>
                    <a:lstStyle/>
                    <a:p>
                      <a:pPr indent="0" lvl="0" marL="0" rtl="0" algn="l">
                        <a:spcBef>
                          <a:spcPts val="0"/>
                        </a:spcBef>
                        <a:spcAft>
                          <a:spcPts val="0"/>
                        </a:spcAft>
                        <a:buNone/>
                      </a:pPr>
                      <a:r>
                        <a:rPr b="1" lang="en-GB"/>
                        <a:t>Responsibilities</a:t>
                      </a:r>
                      <a:endParaRPr b="1"/>
                    </a:p>
                  </a:txBody>
                  <a:tcPr marT="91425" marB="91425" marR="91425" marL="91425"/>
                </a:tc>
                <a:tc>
                  <a:txBody>
                    <a:bodyPr/>
                    <a:lstStyle/>
                    <a:p>
                      <a:pPr indent="0" lvl="0" marL="0" rtl="0" algn="l">
                        <a:spcBef>
                          <a:spcPts val="0"/>
                        </a:spcBef>
                        <a:spcAft>
                          <a:spcPts val="0"/>
                        </a:spcAft>
                        <a:buNone/>
                      </a:pPr>
                      <a:r>
                        <a:rPr b="1" lang="en-GB"/>
                        <a:t>Contribution</a:t>
                      </a:r>
                      <a:endParaRPr b="1"/>
                    </a:p>
                  </a:txBody>
                  <a:tcPr marT="91425" marB="91425" marR="91425" marL="91425"/>
                </a:tc>
              </a:tr>
              <a:tr h="304675">
                <a:tc>
                  <a:txBody>
                    <a:bodyPr/>
                    <a:lstStyle/>
                    <a:p>
                      <a:pPr indent="0" lvl="0" marL="0" rtl="0" algn="l">
                        <a:spcBef>
                          <a:spcPts val="0"/>
                        </a:spcBef>
                        <a:spcAft>
                          <a:spcPts val="0"/>
                        </a:spcAft>
                        <a:buNone/>
                      </a:pPr>
                      <a:r>
                        <a:rPr lang="en-GB"/>
                        <a:t>Suman Pogul</a:t>
                      </a:r>
                      <a:endParaRPr/>
                    </a:p>
                  </a:txBody>
                  <a:tcPr marT="91425" marB="91425" marR="91425" marL="91425"/>
                </a:tc>
                <a:tc>
                  <a:txBody>
                    <a:bodyPr/>
                    <a:lstStyle/>
                    <a:p>
                      <a:pPr indent="0" lvl="0" marL="0" rtl="0" algn="l">
                        <a:spcBef>
                          <a:spcPts val="0"/>
                        </a:spcBef>
                        <a:spcAft>
                          <a:spcPts val="0"/>
                        </a:spcAft>
                        <a:buNone/>
                      </a:pPr>
                      <a:r>
                        <a:rPr lang="en-GB"/>
                        <a:t>Manager</a:t>
                      </a:r>
                      <a:endParaRPr/>
                    </a:p>
                  </a:txBody>
                  <a:tcPr marT="91425" marB="91425" marR="91425" marL="91425"/>
                </a:tc>
                <a:tc>
                  <a:txBody>
                    <a:bodyPr/>
                    <a:lstStyle/>
                    <a:p>
                      <a:pPr indent="0" lvl="0" marL="0" rtl="0" algn="ctr">
                        <a:spcBef>
                          <a:spcPts val="1200"/>
                        </a:spcBef>
                        <a:spcAft>
                          <a:spcPts val="1200"/>
                        </a:spcAft>
                        <a:buNone/>
                      </a:pPr>
                      <a:r>
                        <a:rPr i="1" lang="en-GB" sz="950">
                          <a:solidFill>
                            <a:srgbClr val="222222"/>
                          </a:solidFill>
                          <a:highlight>
                            <a:srgbClr val="FFFFFF"/>
                          </a:highlight>
                        </a:rPr>
                        <a:t>Management Issues, Project Management Plan,Gantt Chart, Development Model, Communication Plan, Alternative Solution, Future Work, Student Survey Data, Entity Relationship Diagram</a:t>
                      </a:r>
                      <a:endParaRPr/>
                    </a:p>
                  </a:txBody>
                  <a:tcPr marT="91425" marB="91425" marR="91425" marL="91425"/>
                </a:tc>
                <a:tc>
                  <a:txBody>
                    <a:bodyPr/>
                    <a:lstStyle/>
                    <a:p>
                      <a:pPr indent="0" lvl="0" marL="0" rtl="0" algn="l">
                        <a:spcBef>
                          <a:spcPts val="0"/>
                        </a:spcBef>
                        <a:spcAft>
                          <a:spcPts val="0"/>
                        </a:spcAft>
                        <a:buNone/>
                      </a:pPr>
                      <a:r>
                        <a:rPr lang="en-GB"/>
                        <a:t>20%</a:t>
                      </a:r>
                      <a:endParaRPr/>
                    </a:p>
                  </a:txBody>
                  <a:tcPr marT="91425" marB="91425" marR="91425" marL="91425"/>
                </a:tc>
              </a:tr>
              <a:tr h="468725">
                <a:tc>
                  <a:txBody>
                    <a:bodyPr/>
                    <a:lstStyle/>
                    <a:p>
                      <a:pPr indent="0" lvl="0" marL="0" rtl="0" algn="l">
                        <a:spcBef>
                          <a:spcPts val="0"/>
                        </a:spcBef>
                        <a:spcAft>
                          <a:spcPts val="0"/>
                        </a:spcAft>
                        <a:buNone/>
                      </a:pPr>
                      <a:r>
                        <a:rPr lang="en-GB"/>
                        <a:t>Shraddha Kapse</a:t>
                      </a:r>
                      <a:endParaRPr/>
                    </a:p>
                  </a:txBody>
                  <a:tcPr marT="91425" marB="91425" marR="91425" marL="91425"/>
                </a:tc>
                <a:tc>
                  <a:txBody>
                    <a:bodyPr/>
                    <a:lstStyle/>
                    <a:p>
                      <a:pPr indent="0" lvl="0" marL="0" rtl="0" algn="l">
                        <a:spcBef>
                          <a:spcPts val="0"/>
                        </a:spcBef>
                        <a:spcAft>
                          <a:spcPts val="0"/>
                        </a:spcAft>
                        <a:buNone/>
                      </a:pPr>
                      <a:r>
                        <a:rPr lang="en-GB"/>
                        <a:t>Team Lead</a:t>
                      </a:r>
                      <a:endParaRPr/>
                    </a:p>
                  </a:txBody>
                  <a:tcPr marT="91425" marB="91425" marR="91425" marL="91425"/>
                </a:tc>
                <a:tc>
                  <a:txBody>
                    <a:bodyPr/>
                    <a:lstStyle/>
                    <a:p>
                      <a:pPr indent="0" lvl="0" marL="0" rtl="0" algn="ctr">
                        <a:spcBef>
                          <a:spcPts val="1200"/>
                        </a:spcBef>
                        <a:spcAft>
                          <a:spcPts val="1200"/>
                        </a:spcAft>
                        <a:buNone/>
                      </a:pPr>
                      <a:r>
                        <a:rPr i="1" lang="en-GB" sz="950">
                          <a:solidFill>
                            <a:srgbClr val="222222"/>
                          </a:solidFill>
                          <a:highlight>
                            <a:srgbClr val="FFFFFF"/>
                          </a:highlight>
                        </a:rPr>
                        <a:t>Introduction, System Flow, Student survey data, Development model, Current system snapshots, planning, editing, miscellaneous, Use Case, Sequence, Class Diagram</a:t>
                      </a:r>
                      <a:endParaRPr/>
                    </a:p>
                  </a:txBody>
                  <a:tcPr marT="91425" marB="91425" marR="91425" marL="91425"/>
                </a:tc>
                <a:tc>
                  <a:txBody>
                    <a:bodyPr/>
                    <a:lstStyle/>
                    <a:p>
                      <a:pPr indent="0" lvl="0" marL="0" rtl="0" algn="l">
                        <a:spcBef>
                          <a:spcPts val="0"/>
                        </a:spcBef>
                        <a:spcAft>
                          <a:spcPts val="0"/>
                        </a:spcAft>
                        <a:buNone/>
                      </a:pPr>
                      <a:r>
                        <a:rPr lang="en-GB"/>
                        <a:t>20%</a:t>
                      </a:r>
                      <a:endParaRPr/>
                    </a:p>
                    <a:p>
                      <a:pPr indent="0" lvl="0" marL="0" rtl="0" algn="l">
                        <a:spcBef>
                          <a:spcPts val="0"/>
                        </a:spcBef>
                        <a:spcAft>
                          <a:spcPts val="0"/>
                        </a:spcAft>
                        <a:buNone/>
                      </a:pPr>
                      <a:r>
                        <a:t/>
                      </a:r>
                      <a:endParaRPr/>
                    </a:p>
                  </a:txBody>
                  <a:tcPr marT="91425" marB="91425" marR="91425" marL="91425"/>
                </a:tc>
              </a:tr>
              <a:tr h="468725">
                <a:tc>
                  <a:txBody>
                    <a:bodyPr/>
                    <a:lstStyle/>
                    <a:p>
                      <a:pPr indent="0" lvl="0" marL="0" rtl="0" algn="l">
                        <a:spcBef>
                          <a:spcPts val="0"/>
                        </a:spcBef>
                        <a:spcAft>
                          <a:spcPts val="0"/>
                        </a:spcAft>
                        <a:buNone/>
                      </a:pPr>
                      <a:r>
                        <a:rPr lang="en-GB"/>
                        <a:t>Rachael Mueller</a:t>
                      </a:r>
                      <a:endParaRPr/>
                    </a:p>
                  </a:txBody>
                  <a:tcPr marT="91425" marB="91425" marR="91425" marL="91425"/>
                </a:tc>
                <a:tc>
                  <a:txBody>
                    <a:bodyPr/>
                    <a:lstStyle/>
                    <a:p>
                      <a:pPr indent="0" lvl="0" marL="0" rtl="0" algn="l">
                        <a:spcBef>
                          <a:spcPts val="0"/>
                        </a:spcBef>
                        <a:spcAft>
                          <a:spcPts val="0"/>
                        </a:spcAft>
                        <a:buNone/>
                      </a:pPr>
                      <a:r>
                        <a:rPr lang="en-GB"/>
                        <a:t>Business Analyst</a:t>
                      </a:r>
                      <a:endParaRPr/>
                    </a:p>
                  </a:txBody>
                  <a:tcPr marT="91425" marB="91425" marR="91425" marL="91425"/>
                </a:tc>
                <a:tc>
                  <a:txBody>
                    <a:bodyPr/>
                    <a:lstStyle/>
                    <a:p>
                      <a:pPr indent="0" lvl="0" marL="0" rtl="0" algn="ctr">
                        <a:spcBef>
                          <a:spcPts val="1200"/>
                        </a:spcBef>
                        <a:spcAft>
                          <a:spcPts val="1200"/>
                        </a:spcAft>
                        <a:buNone/>
                      </a:pPr>
                      <a:r>
                        <a:rPr i="1" lang="en-GB" sz="950">
                          <a:solidFill>
                            <a:srgbClr val="222222"/>
                          </a:solidFill>
                          <a:highlight>
                            <a:srgbClr val="FFFFFF"/>
                          </a:highlight>
                        </a:rPr>
                        <a:t>Contacting RIH, Creating User Survey, Conducting supporting research, Creating system diagrams, System Request/ Works Cited, Supporting Documentation, Editing, System Requirements, Milestones</a:t>
                      </a:r>
                      <a:endParaRPr/>
                    </a:p>
                  </a:txBody>
                  <a:tcPr marT="91425" marB="91425" marR="91425" marL="91425"/>
                </a:tc>
                <a:tc>
                  <a:txBody>
                    <a:bodyPr/>
                    <a:lstStyle/>
                    <a:p>
                      <a:pPr indent="0" lvl="0" marL="0" rtl="0" algn="l">
                        <a:spcBef>
                          <a:spcPts val="0"/>
                        </a:spcBef>
                        <a:spcAft>
                          <a:spcPts val="0"/>
                        </a:spcAft>
                        <a:buNone/>
                      </a:pPr>
                      <a:r>
                        <a:rPr lang="en-GB"/>
                        <a:t>20%</a:t>
                      </a:r>
                      <a:endParaRPr/>
                    </a:p>
                    <a:p>
                      <a:pPr indent="0" lvl="0" marL="0" rtl="0" algn="l">
                        <a:spcBef>
                          <a:spcPts val="0"/>
                        </a:spcBef>
                        <a:spcAft>
                          <a:spcPts val="0"/>
                        </a:spcAft>
                        <a:buNone/>
                      </a:pPr>
                      <a:r>
                        <a:t/>
                      </a:r>
                      <a:endParaRPr/>
                    </a:p>
                  </a:txBody>
                  <a:tcPr marT="91425" marB="91425" marR="91425" marL="91425"/>
                </a:tc>
              </a:tr>
              <a:tr h="468725">
                <a:tc>
                  <a:txBody>
                    <a:bodyPr/>
                    <a:lstStyle/>
                    <a:p>
                      <a:pPr indent="0" lvl="0" marL="0" rtl="0" algn="l">
                        <a:spcBef>
                          <a:spcPts val="0"/>
                        </a:spcBef>
                        <a:spcAft>
                          <a:spcPts val="0"/>
                        </a:spcAft>
                        <a:buNone/>
                      </a:pPr>
                      <a:r>
                        <a:rPr lang="en-GB"/>
                        <a:t>Priya Jain</a:t>
                      </a:r>
                      <a:endParaRPr/>
                    </a:p>
                  </a:txBody>
                  <a:tcPr marT="91425" marB="91425" marR="91425" marL="91425"/>
                </a:tc>
                <a:tc>
                  <a:txBody>
                    <a:bodyPr/>
                    <a:lstStyle/>
                    <a:p>
                      <a:pPr indent="0" lvl="0" marL="0" rtl="0" algn="l">
                        <a:spcBef>
                          <a:spcPts val="0"/>
                        </a:spcBef>
                        <a:spcAft>
                          <a:spcPts val="0"/>
                        </a:spcAft>
                        <a:buNone/>
                      </a:pPr>
                      <a:r>
                        <a:rPr lang="en-GB"/>
                        <a:t>Solution  Architect</a:t>
                      </a:r>
                      <a:endParaRPr/>
                    </a:p>
                  </a:txBody>
                  <a:tcPr marT="91425" marB="91425" marR="91425" marL="91425"/>
                </a:tc>
                <a:tc>
                  <a:txBody>
                    <a:bodyPr/>
                    <a:lstStyle/>
                    <a:p>
                      <a:pPr indent="0" lvl="0" marL="0" rtl="0" algn="ctr">
                        <a:spcBef>
                          <a:spcPts val="1200"/>
                        </a:spcBef>
                        <a:spcAft>
                          <a:spcPts val="1200"/>
                        </a:spcAft>
                        <a:buNone/>
                      </a:pPr>
                      <a:r>
                        <a:rPr i="1" lang="en-GB" sz="950">
                          <a:solidFill>
                            <a:srgbClr val="222222"/>
                          </a:solidFill>
                          <a:highlight>
                            <a:srgbClr val="FFFFFF"/>
                          </a:highlight>
                        </a:rPr>
                        <a:t>Feasibility Analysis, Project Plan, Table of content, Editing, Planning, Student survey, Development Model, System Architecture Diagram, Data Flow Diagram, UI Design</a:t>
                      </a:r>
                      <a:endParaRPr/>
                    </a:p>
                  </a:txBody>
                  <a:tcPr marT="91425" marB="91425" marR="91425" marL="91425"/>
                </a:tc>
                <a:tc>
                  <a:txBody>
                    <a:bodyPr/>
                    <a:lstStyle/>
                    <a:p>
                      <a:pPr indent="0" lvl="0" marL="0" rtl="0" algn="l">
                        <a:spcBef>
                          <a:spcPts val="0"/>
                        </a:spcBef>
                        <a:spcAft>
                          <a:spcPts val="0"/>
                        </a:spcAft>
                        <a:buNone/>
                      </a:pPr>
                      <a:r>
                        <a:rPr lang="en-GB"/>
                        <a:t>20%</a:t>
                      </a:r>
                      <a:endParaRPr/>
                    </a:p>
                    <a:p>
                      <a:pPr indent="0" lvl="0" marL="0" rtl="0" algn="l">
                        <a:spcBef>
                          <a:spcPts val="0"/>
                        </a:spcBef>
                        <a:spcAft>
                          <a:spcPts val="0"/>
                        </a:spcAft>
                        <a:buNone/>
                      </a:pPr>
                      <a:r>
                        <a:t/>
                      </a:r>
                      <a:endParaRPr/>
                    </a:p>
                  </a:txBody>
                  <a:tcPr marT="91425" marB="91425" marR="91425" marL="91425"/>
                </a:tc>
              </a:tr>
              <a:tr h="468725">
                <a:tc>
                  <a:txBody>
                    <a:bodyPr/>
                    <a:lstStyle/>
                    <a:p>
                      <a:pPr indent="0" lvl="0" marL="0" rtl="0" algn="l">
                        <a:spcBef>
                          <a:spcPts val="0"/>
                        </a:spcBef>
                        <a:spcAft>
                          <a:spcPts val="0"/>
                        </a:spcAft>
                        <a:buNone/>
                      </a:pPr>
                      <a:r>
                        <a:rPr lang="en-GB"/>
                        <a:t>Prashanthi Sandra Grace</a:t>
                      </a:r>
                      <a:endParaRPr/>
                    </a:p>
                  </a:txBody>
                  <a:tcPr marT="91425" marB="91425" marR="91425" marL="91425"/>
                </a:tc>
                <a:tc>
                  <a:txBody>
                    <a:bodyPr/>
                    <a:lstStyle/>
                    <a:p>
                      <a:pPr indent="0" lvl="0" marL="0" rtl="0" algn="l">
                        <a:spcBef>
                          <a:spcPts val="0"/>
                        </a:spcBef>
                        <a:spcAft>
                          <a:spcPts val="0"/>
                        </a:spcAft>
                        <a:buNone/>
                      </a:pPr>
                      <a:r>
                        <a:rPr lang="en-GB"/>
                        <a:t>Developer</a:t>
                      </a:r>
                      <a:endParaRPr/>
                    </a:p>
                  </a:txBody>
                  <a:tcPr marT="91425" marB="91425" marR="91425" marL="91425"/>
                </a:tc>
                <a:tc>
                  <a:txBody>
                    <a:bodyPr/>
                    <a:lstStyle/>
                    <a:p>
                      <a:pPr indent="0" lvl="0" marL="0" rtl="0" algn="ctr">
                        <a:spcBef>
                          <a:spcPts val="1200"/>
                        </a:spcBef>
                        <a:spcAft>
                          <a:spcPts val="1200"/>
                        </a:spcAft>
                        <a:buNone/>
                      </a:pPr>
                      <a:r>
                        <a:rPr i="1" lang="en-GB" sz="1050">
                          <a:solidFill>
                            <a:srgbClr val="222222"/>
                          </a:solidFill>
                          <a:highlight>
                            <a:srgbClr val="FFFFFF"/>
                          </a:highlight>
                        </a:rPr>
                        <a:t>System Flow, Diagrams, workflow, scope, Student Survey Data, Entity Relationship Diagram, Supporting Documentation, Project Management Plan, Conclusions</a:t>
                      </a:r>
                      <a:endParaRPr/>
                    </a:p>
                  </a:txBody>
                  <a:tcPr marT="91425" marB="91425" marR="91425" marL="91425"/>
                </a:tc>
                <a:tc>
                  <a:txBody>
                    <a:bodyPr/>
                    <a:lstStyle/>
                    <a:p>
                      <a:pPr indent="0" lvl="0" marL="0" rtl="0" algn="l">
                        <a:spcBef>
                          <a:spcPts val="0"/>
                        </a:spcBef>
                        <a:spcAft>
                          <a:spcPts val="0"/>
                        </a:spcAft>
                        <a:buNone/>
                      </a:pPr>
                      <a:r>
                        <a:rPr lang="en-GB"/>
                        <a:t>20%</a:t>
                      </a:r>
                      <a:endParaRPr/>
                    </a:p>
                    <a:p>
                      <a:pPr indent="0" lvl="0" marL="0" rtl="0" algn="l">
                        <a:spcBef>
                          <a:spcPts val="0"/>
                        </a:spcBef>
                        <a:spcAft>
                          <a:spcPts val="0"/>
                        </a:spcAft>
                        <a:buNone/>
                      </a:pPr>
                      <a:r>
                        <a:t/>
                      </a:r>
                      <a:endParaRPr/>
                    </a:p>
                  </a:txBody>
                  <a:tcPr marT="91425" marB="91425" marR="91425" marL="91425"/>
                </a:tc>
              </a:tr>
            </a:tbl>
          </a:graphicData>
        </a:graphic>
      </p:graphicFrame>
      <p:sp>
        <p:nvSpPr>
          <p:cNvPr id="225" name="Google Shape;225;p25"/>
          <p:cNvSpPr txBox="1"/>
          <p:nvPr/>
        </p:nvSpPr>
        <p:spPr>
          <a:xfrm>
            <a:off x="6756300" y="4743300"/>
            <a:ext cx="20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latin typeface="Lato"/>
                <a:ea typeface="Lato"/>
                <a:cs typeface="Lato"/>
                <a:sym typeface="Lato"/>
              </a:rPr>
              <a:t>Overall  </a:t>
            </a:r>
            <a:r>
              <a:rPr lang="en-GB">
                <a:latin typeface="Lato"/>
                <a:ea typeface="Lato"/>
                <a:cs typeface="Lato"/>
                <a:sym typeface="Lato"/>
              </a:rPr>
              <a:t>-  100%</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533300" y="632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Milestones</a:t>
            </a:r>
            <a:endParaRPr/>
          </a:p>
        </p:txBody>
      </p:sp>
      <p:sp>
        <p:nvSpPr>
          <p:cNvPr id="231" name="Google Shape;231;p26"/>
          <p:cNvSpPr txBox="1"/>
          <p:nvPr>
            <p:ph idx="1" type="body"/>
          </p:nvPr>
        </p:nvSpPr>
        <p:spPr>
          <a:xfrm>
            <a:off x="727650" y="135272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GB" sz="1500"/>
              <a:t>Preliminary Wireframes- November 15th</a:t>
            </a:r>
            <a:endParaRPr b="1" sz="1500"/>
          </a:p>
          <a:p>
            <a:pPr indent="-323850" lvl="0" marL="457200" rtl="0" algn="l">
              <a:spcBef>
                <a:spcPts val="0"/>
              </a:spcBef>
              <a:spcAft>
                <a:spcPts val="0"/>
              </a:spcAft>
              <a:buSzPts val="1500"/>
              <a:buChar char="●"/>
            </a:pPr>
            <a:r>
              <a:rPr b="1" lang="en-GB" sz="1500"/>
              <a:t>Context Diagram- November 26th</a:t>
            </a:r>
            <a:endParaRPr b="1" sz="1500"/>
          </a:p>
          <a:p>
            <a:pPr indent="-323850" lvl="0" marL="457200" rtl="0" algn="l">
              <a:spcBef>
                <a:spcPts val="0"/>
              </a:spcBef>
              <a:spcAft>
                <a:spcPts val="0"/>
              </a:spcAft>
              <a:buSzPts val="1500"/>
              <a:buChar char="●"/>
            </a:pPr>
            <a:r>
              <a:rPr b="1" lang="en-GB" sz="1500"/>
              <a:t>Databases Structure/ Database Design- December 11th</a:t>
            </a:r>
            <a:endParaRPr b="1" sz="1500"/>
          </a:p>
          <a:p>
            <a:pPr indent="-323850" lvl="0" marL="457200" rtl="0" algn="l">
              <a:spcBef>
                <a:spcPts val="0"/>
              </a:spcBef>
              <a:spcAft>
                <a:spcPts val="0"/>
              </a:spcAft>
              <a:buSzPts val="1500"/>
              <a:buChar char="●"/>
            </a:pPr>
            <a:r>
              <a:rPr b="1" lang="en-GB" sz="1500"/>
              <a:t>Finalized Wireframes- December 11th</a:t>
            </a:r>
            <a:endParaRPr b="1" sz="1500"/>
          </a:p>
          <a:p>
            <a:pPr indent="-323850" lvl="0" marL="457200" rtl="0" algn="l">
              <a:spcBef>
                <a:spcPts val="0"/>
              </a:spcBef>
              <a:spcAft>
                <a:spcPts val="0"/>
              </a:spcAft>
              <a:buSzPts val="1500"/>
              <a:buChar char="●"/>
            </a:pPr>
            <a:r>
              <a:rPr b="1" i="1" lang="en-GB" sz="1500"/>
              <a:t>Development- April 13th</a:t>
            </a:r>
            <a:endParaRPr b="1" i="1" sz="1500"/>
          </a:p>
          <a:p>
            <a:pPr indent="-323850" lvl="0" marL="457200" rtl="0" algn="l">
              <a:spcBef>
                <a:spcPts val="0"/>
              </a:spcBef>
              <a:spcAft>
                <a:spcPts val="0"/>
              </a:spcAft>
              <a:buSzPts val="1500"/>
              <a:buChar char="●"/>
            </a:pPr>
            <a:r>
              <a:rPr b="1" i="1" lang="en-GB" sz="1500"/>
              <a:t>Testing- May 13th</a:t>
            </a:r>
            <a:endParaRPr b="1" i="1" sz="1500"/>
          </a:p>
          <a:p>
            <a:pPr indent="-323850" lvl="0" marL="457200" rtl="0" algn="l">
              <a:spcBef>
                <a:spcPts val="0"/>
              </a:spcBef>
              <a:spcAft>
                <a:spcPts val="0"/>
              </a:spcAft>
              <a:buSzPts val="1500"/>
              <a:buChar char="●"/>
            </a:pPr>
            <a:r>
              <a:rPr b="1" i="1" lang="en-GB" sz="1500"/>
              <a:t>Approval for Deployment- May 25th</a:t>
            </a:r>
            <a:endParaRPr b="1" i="1" sz="1500"/>
          </a:p>
          <a:p>
            <a:pPr indent="-323850" lvl="0" marL="457200" rtl="0" algn="l">
              <a:spcBef>
                <a:spcPts val="0"/>
              </a:spcBef>
              <a:spcAft>
                <a:spcPts val="0"/>
              </a:spcAft>
              <a:buSzPts val="1500"/>
              <a:buChar char="●"/>
            </a:pPr>
            <a:r>
              <a:rPr b="1" i="1" lang="en-GB" sz="1500"/>
              <a:t>Deployment- June 9th</a:t>
            </a:r>
            <a:endParaRPr b="1" i="1" sz="15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